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2" r:id="rId4"/>
    <p:sldId id="258" r:id="rId5"/>
    <p:sldId id="259" r:id="rId6"/>
    <p:sldId id="260" r:id="rId7"/>
    <p:sldId id="261" r:id="rId8"/>
    <p:sldId id="262" r:id="rId9"/>
    <p:sldId id="274" r:id="rId10"/>
    <p:sldId id="264" r:id="rId11"/>
    <p:sldId id="265" r:id="rId12"/>
    <p:sldId id="267" r:id="rId13"/>
    <p:sldId id="268" r:id="rId14"/>
    <p:sldId id="269" r:id="rId15"/>
    <p:sldId id="270" r:id="rId16"/>
    <p:sldId id="273" r:id="rId17"/>
    <p:sldId id="275" r:id="rId18"/>
    <p:sldId id="266" r:id="rId19"/>
  </p:sldIdLst>
  <p:sldSz cx="14630400" cy="8229600"/>
  <p:notesSz cx="8229600" cy="14630400"/>
  <p:embeddedFontLst>
    <p:embeddedFont>
      <p:font typeface="Century" panose="02040604050505020304" pitchFamily="18" charset="0"/>
      <p:regular r:id="rId21"/>
    </p:embeddedFont>
    <p:embeddedFont>
      <p:font typeface="Merriweather" panose="00000500000000000000" pitchFamily="2" charset="0"/>
      <p:regular r:id="rId22"/>
      <p:bold r:id="rId23"/>
      <p:italic r:id="rId24"/>
      <p:bold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71" autoAdjust="0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83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6145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9441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5140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2360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2116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2862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757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781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38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211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>
    <p:split orient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719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med" advClick="0">
    <p:split orient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med" advClick="0">
    <p:split orient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med" advClick="0">
    <p:split orient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med" advClick="0">
    <p:split orient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med" advClick="0">
    <p:split orient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med" advClick="0">
    <p:split orient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med" advClick="0">
    <p:split orient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med" advClick="0">
    <p:split orient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med" advClick="0">
    <p:split orient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med" advClick="0">
    <p:split orient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 advClick="0">
    <p:split orient="vert"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341272" y="3277508"/>
            <a:ext cx="11323953" cy="15396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48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CONSUMER GOODS</a:t>
            </a:r>
          </a:p>
          <a:p>
            <a:pPr marL="0" indent="0">
              <a:lnSpc>
                <a:spcPts val="8350"/>
              </a:lnSpc>
              <a:buNone/>
            </a:pPr>
            <a:r>
              <a:rPr lang="en-US" sz="4800" b="1" dirty="0" err="1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Ad_Hoc</a:t>
            </a:r>
            <a:r>
              <a:rPr lang="en-US" sz="48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Insights </a:t>
            </a:r>
            <a:endParaRPr lang="en-US" sz="4800" b="1" dirty="0"/>
          </a:p>
        </p:txBody>
      </p:sp>
      <p:sp>
        <p:nvSpPr>
          <p:cNvPr id="6" name="Text 3"/>
          <p:cNvSpPr/>
          <p:nvPr/>
        </p:nvSpPr>
        <p:spPr>
          <a:xfrm>
            <a:off x="1000125" y="6436948"/>
            <a:ext cx="122634" cy="108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382316" y="6251656"/>
            <a:ext cx="1490543" cy="478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endParaRPr lang="en-US" sz="2400" dirty="0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495F63B4-4145-82D8-256D-9DDCBB52076C}"/>
              </a:ext>
            </a:extLst>
          </p:cNvPr>
          <p:cNvSpPr/>
          <p:nvPr/>
        </p:nvSpPr>
        <p:spPr>
          <a:xfrm>
            <a:off x="12942809" y="6737680"/>
            <a:ext cx="1460958" cy="890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2000" b="1" dirty="0"/>
              <a:t>CREATED BY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308687-F53A-E457-FAF8-C57BF29E2F12}"/>
              </a:ext>
            </a:extLst>
          </p:cNvPr>
          <p:cNvSpPr/>
          <p:nvPr/>
        </p:nvSpPr>
        <p:spPr>
          <a:xfrm>
            <a:off x="12729411" y="7576156"/>
            <a:ext cx="1887754" cy="608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D1A2D7-84CE-1465-9501-AE8ACD95D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22" y="60591"/>
            <a:ext cx="526456" cy="5710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03BDFA-D69C-7CBA-67CE-F3002D142C44}"/>
              </a:ext>
            </a:extLst>
          </p:cNvPr>
          <p:cNvSpPr txBox="1"/>
          <p:nvPr/>
        </p:nvSpPr>
        <p:spPr>
          <a:xfrm>
            <a:off x="13235" y="580107"/>
            <a:ext cx="2995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entury" panose="02040604050505020304" pitchFamily="18" charset="0"/>
              </a:rPr>
              <a:t>HARDWARES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F493AE-E78E-546E-2D68-5608BFBAED8F}"/>
              </a:ext>
            </a:extLst>
          </p:cNvPr>
          <p:cNvSpPr txBox="1"/>
          <p:nvPr/>
        </p:nvSpPr>
        <p:spPr>
          <a:xfrm>
            <a:off x="629600" y="305328"/>
            <a:ext cx="1139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entury" panose="02040604050505020304" pitchFamily="18" charset="0"/>
              </a:rPr>
              <a:t>TLIQ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EA2BB9-593A-89CA-E7D1-3EAF10E08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3565" y="4707"/>
            <a:ext cx="816835" cy="8168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6AD363-B6B8-F326-C695-07AE5EF3E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87" y="60591"/>
            <a:ext cx="526456" cy="5710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5184B9-8F7F-08AA-5AF0-D4FDBA50F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0330" y="4707"/>
            <a:ext cx="816835" cy="816835"/>
          </a:xfrm>
          <a:prstGeom prst="rect">
            <a:avLst/>
          </a:prstGeom>
        </p:spPr>
      </p:pic>
      <p:sp>
        <p:nvSpPr>
          <p:cNvPr id="17" name="Text 0">
            <a:extLst>
              <a:ext uri="{FF2B5EF4-FFF2-40B4-BE49-F238E27FC236}">
                <a16:creationId xmlns:a16="http://schemas.microsoft.com/office/drawing/2014/main" id="{9702D5D5-2B21-BBB0-9413-8B4E64E08AB6}"/>
              </a:ext>
            </a:extLst>
          </p:cNvPr>
          <p:cNvSpPr/>
          <p:nvPr/>
        </p:nvSpPr>
        <p:spPr>
          <a:xfrm>
            <a:off x="12729411" y="7063556"/>
            <a:ext cx="2430273" cy="890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2000" b="1" dirty="0"/>
              <a:t>V.ARUN KUMAR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B889D7-C4E6-EB46-0731-FED2FCA3A81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3931638" y="1717224"/>
            <a:ext cx="6990343" cy="46602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0A7AB6-7A58-5759-7AF7-3A9DCFB4ADE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2872859" y="3206555"/>
            <a:ext cx="1058779" cy="9732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3914BF-A0E3-4AC6-65D7-4CC82BACFE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5512" y="6737680"/>
            <a:ext cx="2619375" cy="1496385"/>
          </a:xfrm>
          <a:prstGeom prst="rect">
            <a:avLst/>
          </a:prstGeom>
        </p:spPr>
      </p:pic>
    </p:spTree>
  </p:cSld>
  <p:clrMapOvr>
    <a:masterClrMapping/>
  </p:clrMapOvr>
  <p:transition spd="med" advClick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86 -0.12172 L 0.35286 -0.12172 C 0.40885 -0.12172 0.47786 -0.05266 0.47786 0.00328 L 0.47786 0.12828 " pathEditMode="relative" rAng="0" ptsTypes="AAAA">
                                      <p:cBhvr>
                                        <p:cTn id="41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1" grpId="0"/>
      <p:bldP spid="12" grpId="0"/>
      <p:bldP spid="1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113422" y="63038"/>
            <a:ext cx="8986718" cy="638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28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Q4: Segment with Highest Increase</a:t>
            </a:r>
            <a:endParaRPr lang="en-US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207742-591A-0DEB-A30E-A080BA6BF89F}"/>
              </a:ext>
            </a:extLst>
          </p:cNvPr>
          <p:cNvSpPr/>
          <p:nvPr/>
        </p:nvSpPr>
        <p:spPr>
          <a:xfrm>
            <a:off x="12729411" y="7620714"/>
            <a:ext cx="1887754" cy="608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hape 1">
            <a:extLst>
              <a:ext uri="{FF2B5EF4-FFF2-40B4-BE49-F238E27FC236}">
                <a16:creationId xmlns:a16="http://schemas.microsoft.com/office/drawing/2014/main" id="{3D684108-5C19-27DE-EA8F-B21D8BC6B385}"/>
              </a:ext>
            </a:extLst>
          </p:cNvPr>
          <p:cNvSpPr/>
          <p:nvPr/>
        </p:nvSpPr>
        <p:spPr>
          <a:xfrm>
            <a:off x="1044511" y="847425"/>
            <a:ext cx="12827900" cy="981375"/>
          </a:xfrm>
          <a:prstGeom prst="roundRect">
            <a:avLst>
              <a:gd name="adj" fmla="val 4475"/>
            </a:avLst>
          </a:prstGeom>
          <a:noFill/>
          <a:ln w="15240">
            <a:solidFill>
              <a:schemeClr val="bg2">
                <a:lumMod val="25000"/>
                <a:alpha val="8000"/>
              </a:schemeClr>
            </a:solidFill>
            <a:prstDash val="solid"/>
          </a:ln>
        </p:spPr>
      </p:sp>
      <p:sp>
        <p:nvSpPr>
          <p:cNvPr id="22" name="Text 3">
            <a:extLst>
              <a:ext uri="{FF2B5EF4-FFF2-40B4-BE49-F238E27FC236}">
                <a16:creationId xmlns:a16="http://schemas.microsoft.com/office/drawing/2014/main" id="{A9E120B9-239D-27B2-86D6-95BE0291DBFD}"/>
              </a:ext>
            </a:extLst>
          </p:cNvPr>
          <p:cNvSpPr/>
          <p:nvPr/>
        </p:nvSpPr>
        <p:spPr>
          <a:xfrm>
            <a:off x="1174219" y="861828"/>
            <a:ext cx="3195280" cy="36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Request:</a:t>
            </a:r>
            <a:endParaRPr lang="en-US" sz="1900" dirty="0"/>
          </a:p>
        </p:txBody>
      </p:sp>
      <p:sp>
        <p:nvSpPr>
          <p:cNvPr id="23" name="Text 4">
            <a:extLst>
              <a:ext uri="{FF2B5EF4-FFF2-40B4-BE49-F238E27FC236}">
                <a16:creationId xmlns:a16="http://schemas.microsoft.com/office/drawing/2014/main" id="{857C7F88-7266-71F0-CF0C-10788FA21491}"/>
              </a:ext>
            </a:extLst>
          </p:cNvPr>
          <p:cNvSpPr/>
          <p:nvPr/>
        </p:nvSpPr>
        <p:spPr>
          <a:xfrm>
            <a:off x="2223807" y="838101"/>
            <a:ext cx="11648604" cy="9259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000" dirty="0"/>
              <a:t>Which segment had the most increase in unique products in 2021 vs 2020? The final output contains these fields, segment product_count_2020 product_count_2021 difference</a:t>
            </a:r>
            <a:endParaRPr lang="en-US" sz="19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33ED115-CF31-60E2-9BA3-FAF475A15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57" y="3232859"/>
            <a:ext cx="5458587" cy="2000529"/>
          </a:xfrm>
          <a:prstGeom prst="rect">
            <a:avLst/>
          </a:prstGeom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B6B7DE37-01BB-44C8-A155-C1FE0F7F606B}"/>
              </a:ext>
            </a:extLst>
          </p:cNvPr>
          <p:cNvSpPr/>
          <p:nvPr/>
        </p:nvSpPr>
        <p:spPr>
          <a:xfrm>
            <a:off x="6503226" y="3617229"/>
            <a:ext cx="768047" cy="48126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87AFD3-A8E4-4E35-48B7-63F2C7C9A0C8}"/>
              </a:ext>
            </a:extLst>
          </p:cNvPr>
          <p:cNvSpPr txBox="1"/>
          <p:nvPr/>
        </p:nvSpPr>
        <p:spPr>
          <a:xfrm>
            <a:off x="1314266" y="5616465"/>
            <a:ext cx="7315200" cy="441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sz="1800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Top Segment Accessories</a:t>
            </a:r>
            <a:r>
              <a:rPr lang="en-US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with </a:t>
            </a:r>
            <a:r>
              <a:rPr lang="en-US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34</a:t>
            </a:r>
            <a:r>
              <a:rPr lang="en-US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Difference</a:t>
            </a:r>
            <a:endParaRPr lang="en-US" sz="1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6D9494-6391-4E91-9261-A51759A1B115}"/>
              </a:ext>
            </a:extLst>
          </p:cNvPr>
          <p:cNvSpPr txBox="1"/>
          <p:nvPr/>
        </p:nvSpPr>
        <p:spPr>
          <a:xfrm>
            <a:off x="1314266" y="6336754"/>
            <a:ext cx="7315200" cy="441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Last </a:t>
            </a:r>
            <a:r>
              <a:rPr lang="en-US" sz="1800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Segment Storage </a:t>
            </a:r>
            <a:r>
              <a:rPr lang="en-US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with </a:t>
            </a:r>
            <a:r>
              <a:rPr lang="en-US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5</a:t>
            </a:r>
            <a:r>
              <a:rPr lang="en-US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 Difference</a:t>
            </a:r>
            <a:endParaRPr lang="en-US" sz="180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D8269C4-9FED-F348-9DF6-B89B05C8A4D3}"/>
              </a:ext>
            </a:extLst>
          </p:cNvPr>
          <p:cNvSpPr/>
          <p:nvPr/>
        </p:nvSpPr>
        <p:spPr>
          <a:xfrm>
            <a:off x="1158250" y="6506917"/>
            <a:ext cx="93791" cy="165691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C99AF99-728D-325B-492C-71F2C6173E8D}"/>
              </a:ext>
            </a:extLst>
          </p:cNvPr>
          <p:cNvSpPr/>
          <p:nvPr/>
        </p:nvSpPr>
        <p:spPr>
          <a:xfrm>
            <a:off x="1158250" y="5794697"/>
            <a:ext cx="93791" cy="165691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5A8162-69C3-53D2-826E-B9159258E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9659" y="2390534"/>
            <a:ext cx="5420481" cy="3448531"/>
          </a:xfrm>
          <a:prstGeom prst="rect">
            <a:avLst/>
          </a:prstGeom>
        </p:spPr>
      </p:pic>
    </p:spTree>
  </p:cSld>
  <p:clrMapOvr>
    <a:masterClrMapping/>
  </p:clrMapOvr>
  <p:transition spd="med" advClick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2" grpId="0" animBg="1"/>
      <p:bldP spid="23" grpId="0" animBg="1"/>
      <p:bldP spid="28" grpId="0" animBg="1"/>
      <p:bldP spid="30" grpId="0"/>
      <p:bldP spid="32" grpId="0"/>
      <p:bldP spid="33" grpId="0" animBg="1"/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110144" y="-57748"/>
            <a:ext cx="12817554" cy="746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32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Q5: Highest &amp; Lowest Manufacturing Costs</a:t>
            </a:r>
            <a:endParaRPr lang="en-US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8DD75A-73DC-D346-312F-2565D4D655DD}"/>
              </a:ext>
            </a:extLst>
          </p:cNvPr>
          <p:cNvSpPr/>
          <p:nvPr/>
        </p:nvSpPr>
        <p:spPr>
          <a:xfrm>
            <a:off x="12729411" y="7620714"/>
            <a:ext cx="1887754" cy="608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hape 1">
            <a:extLst>
              <a:ext uri="{FF2B5EF4-FFF2-40B4-BE49-F238E27FC236}">
                <a16:creationId xmlns:a16="http://schemas.microsoft.com/office/drawing/2014/main" id="{7529982F-55DE-BB69-8B30-93836DE9F4A1}"/>
              </a:ext>
            </a:extLst>
          </p:cNvPr>
          <p:cNvSpPr/>
          <p:nvPr/>
        </p:nvSpPr>
        <p:spPr>
          <a:xfrm>
            <a:off x="1044511" y="847425"/>
            <a:ext cx="12827900" cy="981375"/>
          </a:xfrm>
          <a:prstGeom prst="roundRect">
            <a:avLst>
              <a:gd name="adj" fmla="val 4475"/>
            </a:avLst>
          </a:prstGeom>
          <a:noFill/>
          <a:ln w="15240">
            <a:solidFill>
              <a:schemeClr val="bg2">
                <a:lumMod val="25000"/>
                <a:alpha val="8000"/>
              </a:schemeClr>
            </a:solidFill>
            <a:prstDash val="solid"/>
          </a:ln>
        </p:spPr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2E5AB1A9-6C32-625E-FD13-7AFBE4D1490D}"/>
              </a:ext>
            </a:extLst>
          </p:cNvPr>
          <p:cNvSpPr/>
          <p:nvPr/>
        </p:nvSpPr>
        <p:spPr>
          <a:xfrm>
            <a:off x="1174219" y="861828"/>
            <a:ext cx="3195280" cy="36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Request:</a:t>
            </a:r>
            <a:endParaRPr lang="en-US" sz="1900" dirty="0"/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F57A662B-5708-0CF6-0C72-C6E78024A5EA}"/>
              </a:ext>
            </a:extLst>
          </p:cNvPr>
          <p:cNvSpPr/>
          <p:nvPr/>
        </p:nvSpPr>
        <p:spPr>
          <a:xfrm>
            <a:off x="2223807" y="838101"/>
            <a:ext cx="11648604" cy="9259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6115C92-59C0-283E-105B-726DB4A71850}"/>
              </a:ext>
            </a:extLst>
          </p:cNvPr>
          <p:cNvSpPr/>
          <p:nvPr/>
        </p:nvSpPr>
        <p:spPr>
          <a:xfrm>
            <a:off x="6503226" y="3617229"/>
            <a:ext cx="768047" cy="48126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3D50E2-1149-C8FD-A460-8F4331EE4DC6}"/>
              </a:ext>
            </a:extLst>
          </p:cNvPr>
          <p:cNvSpPr txBox="1"/>
          <p:nvPr/>
        </p:nvSpPr>
        <p:spPr>
          <a:xfrm>
            <a:off x="2155890" y="824470"/>
            <a:ext cx="11429999" cy="8661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US" sz="2000" dirty="0"/>
              <a:t>Get the products that have the highest and lowest manufacturing costs. The final output should contain these fields, </a:t>
            </a:r>
            <a:r>
              <a:rPr lang="en-US" sz="2000" dirty="0" err="1"/>
              <a:t>product_code</a:t>
            </a:r>
            <a:r>
              <a:rPr lang="en-US" sz="2000" dirty="0"/>
              <a:t> product </a:t>
            </a:r>
            <a:r>
              <a:rPr lang="en-US" sz="2000" dirty="0" err="1"/>
              <a:t>manufacturing_cost</a:t>
            </a:r>
            <a:endParaRPr lang="en-US" sz="2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6343990-2DC9-0E04-7A50-C40476D16C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1568"/>
          <a:stretch/>
        </p:blipFill>
        <p:spPr>
          <a:xfrm>
            <a:off x="1732316" y="3373430"/>
            <a:ext cx="4322780" cy="121313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9B93BD4-9C3D-55C5-B8F9-C1023B5B45FF}"/>
              </a:ext>
            </a:extLst>
          </p:cNvPr>
          <p:cNvSpPr txBox="1"/>
          <p:nvPr/>
        </p:nvSpPr>
        <p:spPr>
          <a:xfrm>
            <a:off x="1554017" y="6370010"/>
            <a:ext cx="7964904" cy="441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Personal Computer </a:t>
            </a:r>
            <a:r>
              <a:rPr lang="en-US" sz="1800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has Highest Manufacturing Cost </a:t>
            </a:r>
            <a:endParaRPr lang="en-US" sz="1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97FA50-B23C-1426-956E-592FF96CE59F}"/>
              </a:ext>
            </a:extLst>
          </p:cNvPr>
          <p:cNvSpPr txBox="1"/>
          <p:nvPr/>
        </p:nvSpPr>
        <p:spPr>
          <a:xfrm>
            <a:off x="1554017" y="7117522"/>
            <a:ext cx="7964904" cy="441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Wired Mouse has </a:t>
            </a:r>
            <a:r>
              <a:rPr lang="en-US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Lowes</a:t>
            </a:r>
            <a:r>
              <a:rPr lang="en-US" sz="1800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 Manufacturing Cost </a:t>
            </a:r>
            <a:endParaRPr lang="en-US" sz="180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97E2571-4E22-CCC3-0CFE-72385AA0DF41}"/>
              </a:ext>
            </a:extLst>
          </p:cNvPr>
          <p:cNvSpPr/>
          <p:nvPr/>
        </p:nvSpPr>
        <p:spPr>
          <a:xfrm>
            <a:off x="1337001" y="7297094"/>
            <a:ext cx="93791" cy="165691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AE9D5C6-F753-92C1-1C4B-8C2688847DD1}"/>
              </a:ext>
            </a:extLst>
          </p:cNvPr>
          <p:cNvSpPr/>
          <p:nvPr/>
        </p:nvSpPr>
        <p:spPr>
          <a:xfrm>
            <a:off x="1326455" y="6507962"/>
            <a:ext cx="93791" cy="165691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EBDF9A-06AC-3310-AA9B-C6E4A2CB230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6579"/>
          <a:stretch/>
        </p:blipFill>
        <p:spPr>
          <a:xfrm>
            <a:off x="7719403" y="2726277"/>
            <a:ext cx="4877481" cy="3217377"/>
          </a:xfrm>
          <a:prstGeom prst="rect">
            <a:avLst/>
          </a:prstGeom>
        </p:spPr>
      </p:pic>
    </p:spTree>
  </p:cSld>
  <p:clrMapOvr>
    <a:masterClrMapping/>
  </p:clrMapOvr>
  <p:transition spd="med" advClick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  <p:bldP spid="17" grpId="0" animBg="1"/>
      <p:bldP spid="18" grpId="0" animBg="1"/>
      <p:bldP spid="19" grpId="0"/>
      <p:bldP spid="23" grpId="0"/>
      <p:bldP spid="25" grpId="0"/>
      <p:bldP spid="26" grpId="0" animBg="1"/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369499" y="29320"/>
            <a:ext cx="12817554" cy="808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36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Q6: Top 5 Indian Customers</a:t>
            </a:r>
            <a:endParaRPr lang="en-US" sz="3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8DD75A-73DC-D346-312F-2565D4D655DD}"/>
              </a:ext>
            </a:extLst>
          </p:cNvPr>
          <p:cNvSpPr/>
          <p:nvPr/>
        </p:nvSpPr>
        <p:spPr>
          <a:xfrm>
            <a:off x="12729411" y="7620714"/>
            <a:ext cx="1887754" cy="608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hape 1">
            <a:extLst>
              <a:ext uri="{FF2B5EF4-FFF2-40B4-BE49-F238E27FC236}">
                <a16:creationId xmlns:a16="http://schemas.microsoft.com/office/drawing/2014/main" id="{7529982F-55DE-BB69-8B30-93836DE9F4A1}"/>
              </a:ext>
            </a:extLst>
          </p:cNvPr>
          <p:cNvSpPr/>
          <p:nvPr/>
        </p:nvSpPr>
        <p:spPr>
          <a:xfrm>
            <a:off x="1044511" y="847425"/>
            <a:ext cx="12827900" cy="1405307"/>
          </a:xfrm>
          <a:prstGeom prst="roundRect">
            <a:avLst>
              <a:gd name="adj" fmla="val 4475"/>
            </a:avLst>
          </a:prstGeom>
          <a:noFill/>
          <a:ln w="15240">
            <a:solidFill>
              <a:schemeClr val="bg2">
                <a:lumMod val="25000"/>
                <a:alpha val="8000"/>
              </a:schemeClr>
            </a:solidFill>
            <a:prstDash val="solid"/>
          </a:ln>
        </p:spPr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2E5AB1A9-6C32-625E-FD13-7AFBE4D1490D}"/>
              </a:ext>
            </a:extLst>
          </p:cNvPr>
          <p:cNvSpPr/>
          <p:nvPr/>
        </p:nvSpPr>
        <p:spPr>
          <a:xfrm>
            <a:off x="1174219" y="861828"/>
            <a:ext cx="3195280" cy="36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Request:</a:t>
            </a:r>
            <a:endParaRPr lang="en-US" sz="1900" dirty="0"/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F57A662B-5708-0CF6-0C72-C6E78024A5EA}"/>
              </a:ext>
            </a:extLst>
          </p:cNvPr>
          <p:cNvSpPr/>
          <p:nvPr/>
        </p:nvSpPr>
        <p:spPr>
          <a:xfrm>
            <a:off x="2223807" y="838100"/>
            <a:ext cx="11648604" cy="1327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6115C92-59C0-283E-105B-726DB4A71850}"/>
              </a:ext>
            </a:extLst>
          </p:cNvPr>
          <p:cNvSpPr/>
          <p:nvPr/>
        </p:nvSpPr>
        <p:spPr>
          <a:xfrm>
            <a:off x="6379049" y="3945242"/>
            <a:ext cx="768047" cy="48126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3D50E2-1149-C8FD-A460-8F4331EE4DC6}"/>
              </a:ext>
            </a:extLst>
          </p:cNvPr>
          <p:cNvSpPr txBox="1"/>
          <p:nvPr/>
        </p:nvSpPr>
        <p:spPr>
          <a:xfrm>
            <a:off x="2155890" y="824470"/>
            <a:ext cx="11429999" cy="1253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000" dirty="0"/>
              <a:t>Generate a report which contains the top 5 customers who received an average high </a:t>
            </a:r>
            <a:r>
              <a:rPr lang="en-US" sz="2000" dirty="0" err="1"/>
              <a:t>pre_invoice_discount_pct</a:t>
            </a:r>
            <a:r>
              <a:rPr lang="en-US" sz="2000" dirty="0"/>
              <a:t> for the fiscal year 2021 and in the Indian market. The final output contains these fields, </a:t>
            </a:r>
            <a:r>
              <a:rPr lang="en-US" sz="2000" dirty="0" err="1"/>
              <a:t>customer_code</a:t>
            </a:r>
            <a:r>
              <a:rPr lang="en-US" sz="2000" dirty="0"/>
              <a:t> customer </a:t>
            </a:r>
            <a:r>
              <a:rPr lang="en-US" sz="2000" dirty="0" err="1"/>
              <a:t>average_discount_percentage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7A1371-A207-EC94-103C-69F5145DF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359" y="3392015"/>
            <a:ext cx="4706007" cy="19147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BB75D5-865C-B478-1DA4-9D19E5A9B81B}"/>
              </a:ext>
            </a:extLst>
          </p:cNvPr>
          <p:cNvSpPr txBox="1"/>
          <p:nvPr/>
        </p:nvSpPr>
        <p:spPr>
          <a:xfrm>
            <a:off x="818148" y="6491316"/>
            <a:ext cx="8590546" cy="441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Flipkart</a:t>
            </a:r>
            <a:r>
              <a:rPr lang="en-US" sz="1800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has Highest Average Discount Percentage</a:t>
            </a:r>
            <a:endParaRPr lang="en-US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33B902-126C-3BB8-1165-242F7CD1D1F5}"/>
              </a:ext>
            </a:extLst>
          </p:cNvPr>
          <p:cNvSpPr txBox="1"/>
          <p:nvPr/>
        </p:nvSpPr>
        <p:spPr>
          <a:xfrm>
            <a:off x="818148" y="7042783"/>
            <a:ext cx="8590546" cy="441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Amazon</a:t>
            </a:r>
            <a:r>
              <a:rPr lang="en-US" sz="1800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has Highest Average Discount Percentage</a:t>
            </a:r>
            <a:endParaRPr lang="en-US" sz="18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18EE93-1073-184C-0384-729C4FA72B0A}"/>
              </a:ext>
            </a:extLst>
          </p:cNvPr>
          <p:cNvSpPr/>
          <p:nvPr/>
        </p:nvSpPr>
        <p:spPr>
          <a:xfrm>
            <a:off x="660134" y="7180735"/>
            <a:ext cx="93791" cy="165691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B00AAE-1E79-D60D-0314-EC222B849920}"/>
              </a:ext>
            </a:extLst>
          </p:cNvPr>
          <p:cNvSpPr/>
          <p:nvPr/>
        </p:nvSpPr>
        <p:spPr>
          <a:xfrm>
            <a:off x="679212" y="6629268"/>
            <a:ext cx="93791" cy="165691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C394FB-A642-B43D-4DA4-FB7816AFC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779" y="2478472"/>
            <a:ext cx="6058746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51249"/>
      </p:ext>
    </p:extLst>
  </p:cSld>
  <p:clrMapOvr>
    <a:masterClrMapping/>
  </p:clrMapOvr>
  <p:transition spd="med" advClick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  <p:bldP spid="18" grpId="0" animBg="1"/>
      <p:bldP spid="19" grpId="0"/>
      <p:bldP spid="8" grpId="0"/>
      <p:bldP spid="10" grpId="0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110144" y="-57748"/>
            <a:ext cx="12817554" cy="746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32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Q7: </a:t>
            </a:r>
            <a:r>
              <a:rPr lang="en-US" sz="3200" b="1" dirty="0" err="1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Atliq</a:t>
            </a:r>
            <a:r>
              <a:rPr lang="en-US" sz="32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Exclusive’s Gross Sales Amount</a:t>
            </a:r>
            <a:endParaRPr lang="en-US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8DD75A-73DC-D346-312F-2565D4D655DD}"/>
              </a:ext>
            </a:extLst>
          </p:cNvPr>
          <p:cNvSpPr/>
          <p:nvPr/>
        </p:nvSpPr>
        <p:spPr>
          <a:xfrm>
            <a:off x="12729411" y="7620714"/>
            <a:ext cx="1887754" cy="608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hape 1">
            <a:extLst>
              <a:ext uri="{FF2B5EF4-FFF2-40B4-BE49-F238E27FC236}">
                <a16:creationId xmlns:a16="http://schemas.microsoft.com/office/drawing/2014/main" id="{7529982F-55DE-BB69-8B30-93836DE9F4A1}"/>
              </a:ext>
            </a:extLst>
          </p:cNvPr>
          <p:cNvSpPr/>
          <p:nvPr/>
        </p:nvSpPr>
        <p:spPr>
          <a:xfrm>
            <a:off x="1044511" y="847425"/>
            <a:ext cx="12827900" cy="1230337"/>
          </a:xfrm>
          <a:prstGeom prst="roundRect">
            <a:avLst>
              <a:gd name="adj" fmla="val 4475"/>
            </a:avLst>
          </a:prstGeom>
          <a:noFill/>
          <a:ln w="15240">
            <a:solidFill>
              <a:schemeClr val="bg2">
                <a:lumMod val="25000"/>
                <a:alpha val="8000"/>
              </a:schemeClr>
            </a:solidFill>
            <a:prstDash val="solid"/>
          </a:ln>
        </p:spPr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2E5AB1A9-6C32-625E-FD13-7AFBE4D1490D}"/>
              </a:ext>
            </a:extLst>
          </p:cNvPr>
          <p:cNvSpPr/>
          <p:nvPr/>
        </p:nvSpPr>
        <p:spPr>
          <a:xfrm>
            <a:off x="1174219" y="861828"/>
            <a:ext cx="3195280" cy="36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Request:</a:t>
            </a:r>
            <a:endParaRPr lang="en-US" sz="1900" dirty="0"/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F57A662B-5708-0CF6-0C72-C6E78024A5EA}"/>
              </a:ext>
            </a:extLst>
          </p:cNvPr>
          <p:cNvSpPr/>
          <p:nvPr/>
        </p:nvSpPr>
        <p:spPr>
          <a:xfrm>
            <a:off x="2223807" y="838101"/>
            <a:ext cx="11648604" cy="9259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6115C92-59C0-283E-105B-726DB4A71850}"/>
              </a:ext>
            </a:extLst>
          </p:cNvPr>
          <p:cNvSpPr/>
          <p:nvPr/>
        </p:nvSpPr>
        <p:spPr>
          <a:xfrm>
            <a:off x="6503226" y="3617229"/>
            <a:ext cx="768047" cy="48126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3D50E2-1149-C8FD-A460-8F4331EE4DC6}"/>
              </a:ext>
            </a:extLst>
          </p:cNvPr>
          <p:cNvSpPr txBox="1"/>
          <p:nvPr/>
        </p:nvSpPr>
        <p:spPr>
          <a:xfrm>
            <a:off x="2155890" y="824470"/>
            <a:ext cx="11429999" cy="1253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US" sz="2000" dirty="0"/>
              <a:t>Get the complete report of the Gross sales amount for the customer “</a:t>
            </a:r>
            <a:r>
              <a:rPr lang="en-US" sz="2000" dirty="0" err="1"/>
              <a:t>Atliq</a:t>
            </a:r>
            <a:r>
              <a:rPr lang="en-US" sz="2000" dirty="0"/>
              <a:t> Exclusive” for each month. This analysis helps to get an idea of low and high-performing months and take strategic decisions. The final report contains these columns: Month Year Gross sales Amount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A0995F-B12F-F5D2-8A63-012DF2F72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55" y="3028568"/>
            <a:ext cx="4391638" cy="24863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8DE077-E58F-6E99-1B57-6FA93D7BE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090" y="2417684"/>
            <a:ext cx="8869013" cy="3781953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D425AF2-9FB9-C491-EF32-E1217B3F0934}"/>
              </a:ext>
            </a:extLst>
          </p:cNvPr>
          <p:cNvSpPr/>
          <p:nvPr/>
        </p:nvSpPr>
        <p:spPr>
          <a:xfrm>
            <a:off x="4662293" y="4031122"/>
            <a:ext cx="768047" cy="48126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DC00A-DD20-20BA-8D71-6A79F7B47D4A}"/>
              </a:ext>
            </a:extLst>
          </p:cNvPr>
          <p:cNvSpPr txBox="1"/>
          <p:nvPr/>
        </p:nvSpPr>
        <p:spPr>
          <a:xfrm>
            <a:off x="2342974" y="6517494"/>
            <a:ext cx="7964904" cy="441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b="1" dirty="0">
                <a:solidFill>
                  <a:srgbClr val="403C4E"/>
                </a:solidFill>
                <a:latin typeface="Merriweather" pitchFamily="34" charset="0"/>
              </a:rPr>
              <a:t>2020 November </a:t>
            </a:r>
            <a:r>
              <a:rPr lang="en-US" dirty="0">
                <a:solidFill>
                  <a:srgbClr val="403C4E"/>
                </a:solidFill>
                <a:latin typeface="Merriweather" pitchFamily="34" charset="0"/>
              </a:rPr>
              <a:t>Have Highest Gross Sales Amount with 32.25M</a:t>
            </a:r>
            <a:endParaRPr lang="en-US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1442BA-197C-D4AB-EC2F-EDE4846E2794}"/>
              </a:ext>
            </a:extLst>
          </p:cNvPr>
          <p:cNvSpPr txBox="1"/>
          <p:nvPr/>
        </p:nvSpPr>
        <p:spPr>
          <a:xfrm>
            <a:off x="2342974" y="7150443"/>
            <a:ext cx="7964904" cy="441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b="1" dirty="0">
                <a:solidFill>
                  <a:srgbClr val="403C4E"/>
                </a:solidFill>
                <a:latin typeface="Merriweather" pitchFamily="34" charset="0"/>
              </a:rPr>
              <a:t>2020 March  </a:t>
            </a:r>
            <a:r>
              <a:rPr lang="en-US" dirty="0">
                <a:solidFill>
                  <a:srgbClr val="403C4E"/>
                </a:solidFill>
                <a:latin typeface="Merriweather" pitchFamily="34" charset="0"/>
              </a:rPr>
              <a:t>Have Lowest Gross Sales Amount with 0.77M</a:t>
            </a:r>
            <a:endParaRPr lang="en-US" sz="18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A6D43C5-32E6-6EB9-F566-9C27A9EC2B17}"/>
              </a:ext>
            </a:extLst>
          </p:cNvPr>
          <p:cNvSpPr/>
          <p:nvPr/>
        </p:nvSpPr>
        <p:spPr>
          <a:xfrm>
            <a:off x="2223807" y="7322284"/>
            <a:ext cx="93791" cy="165691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8B520EC-FD13-5415-2812-FECA67D9DD83}"/>
              </a:ext>
            </a:extLst>
          </p:cNvPr>
          <p:cNvSpPr/>
          <p:nvPr/>
        </p:nvSpPr>
        <p:spPr>
          <a:xfrm>
            <a:off x="2223807" y="6714708"/>
            <a:ext cx="93791" cy="165691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54983"/>
      </p:ext>
    </p:extLst>
  </p:cSld>
  <p:clrMapOvr>
    <a:masterClrMapping/>
  </p:clrMapOvr>
  <p:transition spd="med" advClick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  <p:bldP spid="19" grpId="0"/>
      <p:bldP spid="5" grpId="0" animBg="1"/>
      <p:bldP spid="7" grpId="0"/>
      <p:bldP spid="11" grpId="0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110144" y="-57748"/>
            <a:ext cx="12817554" cy="746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32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Q8: Total Sold Quantity by Quarter</a:t>
            </a:r>
            <a:endParaRPr lang="en-US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8DD75A-73DC-D346-312F-2565D4D655DD}"/>
              </a:ext>
            </a:extLst>
          </p:cNvPr>
          <p:cNvSpPr/>
          <p:nvPr/>
        </p:nvSpPr>
        <p:spPr>
          <a:xfrm>
            <a:off x="12729411" y="7620714"/>
            <a:ext cx="1887754" cy="608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hape 1">
            <a:extLst>
              <a:ext uri="{FF2B5EF4-FFF2-40B4-BE49-F238E27FC236}">
                <a16:creationId xmlns:a16="http://schemas.microsoft.com/office/drawing/2014/main" id="{7529982F-55DE-BB69-8B30-93836DE9F4A1}"/>
              </a:ext>
            </a:extLst>
          </p:cNvPr>
          <p:cNvSpPr/>
          <p:nvPr/>
        </p:nvSpPr>
        <p:spPr>
          <a:xfrm>
            <a:off x="1044511" y="847425"/>
            <a:ext cx="12827900" cy="981375"/>
          </a:xfrm>
          <a:prstGeom prst="roundRect">
            <a:avLst>
              <a:gd name="adj" fmla="val 4475"/>
            </a:avLst>
          </a:prstGeom>
          <a:noFill/>
          <a:ln w="15240">
            <a:solidFill>
              <a:schemeClr val="bg2">
                <a:lumMod val="25000"/>
                <a:alpha val="8000"/>
              </a:schemeClr>
            </a:solidFill>
            <a:prstDash val="solid"/>
          </a:ln>
        </p:spPr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2E5AB1A9-6C32-625E-FD13-7AFBE4D1490D}"/>
              </a:ext>
            </a:extLst>
          </p:cNvPr>
          <p:cNvSpPr/>
          <p:nvPr/>
        </p:nvSpPr>
        <p:spPr>
          <a:xfrm>
            <a:off x="1174219" y="861828"/>
            <a:ext cx="3195280" cy="36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Request:</a:t>
            </a:r>
            <a:endParaRPr lang="en-US" sz="1900" dirty="0"/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F57A662B-5708-0CF6-0C72-C6E78024A5EA}"/>
              </a:ext>
            </a:extLst>
          </p:cNvPr>
          <p:cNvSpPr/>
          <p:nvPr/>
        </p:nvSpPr>
        <p:spPr>
          <a:xfrm>
            <a:off x="2223807" y="838101"/>
            <a:ext cx="11648604" cy="9259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3D50E2-1149-C8FD-A460-8F4331EE4DC6}"/>
              </a:ext>
            </a:extLst>
          </p:cNvPr>
          <p:cNvSpPr txBox="1"/>
          <p:nvPr/>
        </p:nvSpPr>
        <p:spPr>
          <a:xfrm>
            <a:off x="2155890" y="824470"/>
            <a:ext cx="11429999" cy="8661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US" sz="2400" b="1" u="sng" dirty="0">
                <a:latin typeface="Century" panose="02040604050505020304" pitchFamily="18" charset="0"/>
              </a:rPr>
              <a:t>.</a:t>
            </a:r>
            <a:r>
              <a:rPr lang="en-US" sz="2000" dirty="0"/>
              <a:t> In which quarter of 2020, got the maximum </a:t>
            </a:r>
            <a:r>
              <a:rPr lang="en-US" sz="2000" dirty="0" err="1"/>
              <a:t>total_sold_quantity</a:t>
            </a:r>
            <a:r>
              <a:rPr lang="en-US" sz="2000" dirty="0"/>
              <a:t>? The final output contains these fields sorted by the </a:t>
            </a:r>
            <a:r>
              <a:rPr lang="en-US" sz="2000" dirty="0" err="1"/>
              <a:t>total_sold_quantity</a:t>
            </a:r>
            <a:r>
              <a:rPr lang="en-US" sz="2000" dirty="0"/>
              <a:t>, Quarter </a:t>
            </a:r>
            <a:r>
              <a:rPr lang="en-US" sz="2000" dirty="0" err="1"/>
              <a:t>total_sold_quantity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8C926B-D650-C240-3972-6CD932DA7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499" y="2345102"/>
            <a:ext cx="6320673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840541"/>
      </p:ext>
    </p:extLst>
  </p:cSld>
  <p:clrMapOvr>
    <a:masterClrMapping/>
  </p:clrMapOvr>
  <p:transition spd="med" advClick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110144" y="-57748"/>
            <a:ext cx="12817554" cy="746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32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Q9: Gross Sales Amount By Channel</a:t>
            </a:r>
            <a:endParaRPr lang="en-US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8DD75A-73DC-D346-312F-2565D4D655DD}"/>
              </a:ext>
            </a:extLst>
          </p:cNvPr>
          <p:cNvSpPr/>
          <p:nvPr/>
        </p:nvSpPr>
        <p:spPr>
          <a:xfrm>
            <a:off x="12729411" y="7620714"/>
            <a:ext cx="1887754" cy="608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hape 1">
            <a:extLst>
              <a:ext uri="{FF2B5EF4-FFF2-40B4-BE49-F238E27FC236}">
                <a16:creationId xmlns:a16="http://schemas.microsoft.com/office/drawing/2014/main" id="{7529982F-55DE-BB69-8B30-93836DE9F4A1}"/>
              </a:ext>
            </a:extLst>
          </p:cNvPr>
          <p:cNvSpPr/>
          <p:nvPr/>
        </p:nvSpPr>
        <p:spPr>
          <a:xfrm>
            <a:off x="1044511" y="847425"/>
            <a:ext cx="12827900" cy="981375"/>
          </a:xfrm>
          <a:prstGeom prst="roundRect">
            <a:avLst>
              <a:gd name="adj" fmla="val 4475"/>
            </a:avLst>
          </a:prstGeom>
          <a:noFill/>
          <a:ln w="15240">
            <a:solidFill>
              <a:schemeClr val="bg2">
                <a:lumMod val="25000"/>
                <a:alpha val="8000"/>
              </a:schemeClr>
            </a:solidFill>
            <a:prstDash val="solid"/>
          </a:ln>
        </p:spPr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2E5AB1A9-6C32-625E-FD13-7AFBE4D1490D}"/>
              </a:ext>
            </a:extLst>
          </p:cNvPr>
          <p:cNvSpPr/>
          <p:nvPr/>
        </p:nvSpPr>
        <p:spPr>
          <a:xfrm>
            <a:off x="1174219" y="861828"/>
            <a:ext cx="3195280" cy="36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Request:</a:t>
            </a:r>
            <a:endParaRPr lang="en-US" sz="1900" dirty="0"/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F57A662B-5708-0CF6-0C72-C6E78024A5EA}"/>
              </a:ext>
            </a:extLst>
          </p:cNvPr>
          <p:cNvSpPr/>
          <p:nvPr/>
        </p:nvSpPr>
        <p:spPr>
          <a:xfrm>
            <a:off x="2223807" y="838101"/>
            <a:ext cx="11648604" cy="9259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3D50E2-1149-C8FD-A460-8F4331EE4DC6}"/>
              </a:ext>
            </a:extLst>
          </p:cNvPr>
          <p:cNvSpPr txBox="1"/>
          <p:nvPr/>
        </p:nvSpPr>
        <p:spPr>
          <a:xfrm>
            <a:off x="2155890" y="824470"/>
            <a:ext cx="11429999" cy="8661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US" sz="2000" dirty="0"/>
              <a:t>Which channel helped to bring more gross sales in the fiscal year 2021 and the percentage of contribution? The final output contains these fields, channel </a:t>
            </a:r>
            <a:r>
              <a:rPr lang="en-US" sz="2000" dirty="0" err="1"/>
              <a:t>gross_sales_mln</a:t>
            </a:r>
            <a:r>
              <a:rPr lang="en-US" sz="2000" dirty="0"/>
              <a:t> percentage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4498BF-91C7-A8FE-BDD4-1527151F179E}"/>
              </a:ext>
            </a:extLst>
          </p:cNvPr>
          <p:cNvSpPr txBox="1"/>
          <p:nvPr/>
        </p:nvSpPr>
        <p:spPr>
          <a:xfrm>
            <a:off x="1371601" y="6456575"/>
            <a:ext cx="8482262" cy="441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b="1" dirty="0">
                <a:solidFill>
                  <a:srgbClr val="403C4E"/>
                </a:solidFill>
                <a:latin typeface="Merriweather" pitchFamily="34" charset="0"/>
              </a:rPr>
              <a:t>Retailer</a:t>
            </a:r>
            <a:r>
              <a:rPr lang="en-US" dirty="0">
                <a:solidFill>
                  <a:srgbClr val="403C4E"/>
                </a:solidFill>
                <a:latin typeface="Merriweather" pitchFamily="34" charset="0"/>
              </a:rPr>
              <a:t> Have Highest Gross Sales Contribution with </a:t>
            </a:r>
            <a:r>
              <a:rPr lang="en-US" b="1" dirty="0">
                <a:solidFill>
                  <a:srgbClr val="403C4E"/>
                </a:solidFill>
                <a:latin typeface="Merriweather" pitchFamily="34" charset="0"/>
              </a:rPr>
              <a:t>1924.17M(73.22%)</a:t>
            </a:r>
            <a:endParaRPr lang="en-US" sz="1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054F70-3CED-A77E-2F6E-1F5DAEF36842}"/>
              </a:ext>
            </a:extLst>
          </p:cNvPr>
          <p:cNvSpPr txBox="1"/>
          <p:nvPr/>
        </p:nvSpPr>
        <p:spPr>
          <a:xfrm>
            <a:off x="1369375" y="7098841"/>
            <a:ext cx="9579362" cy="441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b="1" dirty="0">
                <a:solidFill>
                  <a:srgbClr val="403C4E"/>
                </a:solidFill>
                <a:latin typeface="Merriweather" pitchFamily="34" charset="0"/>
              </a:rPr>
              <a:t>Distributer</a:t>
            </a:r>
            <a:r>
              <a:rPr lang="en-US" dirty="0">
                <a:solidFill>
                  <a:srgbClr val="403C4E"/>
                </a:solidFill>
                <a:latin typeface="Merriweather" pitchFamily="34" charset="0"/>
              </a:rPr>
              <a:t> Have Lowest Gross Sales Contribution with </a:t>
            </a:r>
            <a:r>
              <a:rPr lang="en-US" b="1" dirty="0">
                <a:solidFill>
                  <a:srgbClr val="403C4E"/>
                </a:solidFill>
                <a:latin typeface="Merriweather" pitchFamily="34" charset="0"/>
              </a:rPr>
              <a:t>297.18M(73.22%)</a:t>
            </a:r>
            <a:endParaRPr lang="en-US" sz="1800" b="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7E29CBE-0619-C325-3B5D-8E9F81BF7192}"/>
              </a:ext>
            </a:extLst>
          </p:cNvPr>
          <p:cNvSpPr/>
          <p:nvPr/>
        </p:nvSpPr>
        <p:spPr>
          <a:xfrm>
            <a:off x="1141774" y="7276095"/>
            <a:ext cx="93791" cy="165691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169A0D3-7053-F831-AD95-7672DAC08978}"/>
              </a:ext>
            </a:extLst>
          </p:cNvPr>
          <p:cNvSpPr/>
          <p:nvPr/>
        </p:nvSpPr>
        <p:spPr>
          <a:xfrm>
            <a:off x="1129074" y="6594527"/>
            <a:ext cx="93791" cy="165691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738F9B-E7C9-464F-D144-4E65DA5AF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373" y="1820853"/>
            <a:ext cx="6744641" cy="46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87138"/>
      </p:ext>
    </p:extLst>
  </p:cSld>
  <p:clrMapOvr>
    <a:masterClrMapping/>
  </p:clrMapOvr>
  <p:transition spd="med" advClick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  <p:bldP spid="19" grpId="0"/>
      <p:bldP spid="6" grpId="0"/>
      <p:bldP spid="8" grpId="0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743701" y="26703"/>
            <a:ext cx="7429519" cy="746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32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Q10: Top 3 Products by Division</a:t>
            </a:r>
            <a:endParaRPr lang="en-US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8DD75A-73DC-D346-312F-2565D4D655DD}"/>
              </a:ext>
            </a:extLst>
          </p:cNvPr>
          <p:cNvSpPr/>
          <p:nvPr/>
        </p:nvSpPr>
        <p:spPr>
          <a:xfrm>
            <a:off x="12729411" y="7620714"/>
            <a:ext cx="1887754" cy="608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hape 1">
            <a:extLst>
              <a:ext uri="{FF2B5EF4-FFF2-40B4-BE49-F238E27FC236}">
                <a16:creationId xmlns:a16="http://schemas.microsoft.com/office/drawing/2014/main" id="{7529982F-55DE-BB69-8B30-93836DE9F4A1}"/>
              </a:ext>
            </a:extLst>
          </p:cNvPr>
          <p:cNvSpPr/>
          <p:nvPr/>
        </p:nvSpPr>
        <p:spPr>
          <a:xfrm>
            <a:off x="1044511" y="847425"/>
            <a:ext cx="12827900" cy="981375"/>
          </a:xfrm>
          <a:prstGeom prst="roundRect">
            <a:avLst>
              <a:gd name="adj" fmla="val 4475"/>
            </a:avLst>
          </a:prstGeom>
          <a:noFill/>
          <a:ln w="15240">
            <a:solidFill>
              <a:schemeClr val="bg2">
                <a:lumMod val="25000"/>
                <a:alpha val="8000"/>
              </a:schemeClr>
            </a:solidFill>
            <a:prstDash val="solid"/>
          </a:ln>
        </p:spPr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2E5AB1A9-6C32-625E-FD13-7AFBE4D1490D}"/>
              </a:ext>
            </a:extLst>
          </p:cNvPr>
          <p:cNvSpPr/>
          <p:nvPr/>
        </p:nvSpPr>
        <p:spPr>
          <a:xfrm>
            <a:off x="1174219" y="861828"/>
            <a:ext cx="3195280" cy="36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Request:</a:t>
            </a:r>
            <a:endParaRPr lang="en-US" sz="1900" dirty="0"/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F57A662B-5708-0CF6-0C72-C6E78024A5EA}"/>
              </a:ext>
            </a:extLst>
          </p:cNvPr>
          <p:cNvSpPr/>
          <p:nvPr/>
        </p:nvSpPr>
        <p:spPr>
          <a:xfrm>
            <a:off x="2223807" y="838101"/>
            <a:ext cx="11648604" cy="9259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3D50E2-1149-C8FD-A460-8F4331EE4DC6}"/>
              </a:ext>
            </a:extLst>
          </p:cNvPr>
          <p:cNvSpPr txBox="1"/>
          <p:nvPr/>
        </p:nvSpPr>
        <p:spPr>
          <a:xfrm>
            <a:off x="2155890" y="824470"/>
            <a:ext cx="11429999" cy="8661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US" sz="2000" dirty="0"/>
              <a:t>Get the Top 3 products in each division that have a high </a:t>
            </a:r>
            <a:r>
              <a:rPr lang="en-US" sz="2000" dirty="0" err="1"/>
              <a:t>total_sold_quantity</a:t>
            </a:r>
            <a:r>
              <a:rPr lang="en-US" sz="2000" dirty="0"/>
              <a:t> in the </a:t>
            </a:r>
            <a:r>
              <a:rPr lang="en-US" sz="2000" dirty="0" err="1"/>
              <a:t>fiscal_year</a:t>
            </a:r>
            <a:r>
              <a:rPr lang="en-US" sz="2000" dirty="0"/>
              <a:t> 2021? The final output contains these fields, division </a:t>
            </a:r>
            <a:r>
              <a:rPr lang="en-US" sz="2000" dirty="0" err="1"/>
              <a:t>product_code</a:t>
            </a:r>
            <a:r>
              <a:rPr lang="en-US" sz="2000" dirty="0"/>
              <a:t> codebasics.io product </a:t>
            </a:r>
            <a:r>
              <a:rPr lang="en-US" sz="2000" dirty="0" err="1"/>
              <a:t>total_sold_quantity</a:t>
            </a:r>
            <a:r>
              <a:rPr lang="en-US" sz="2000" dirty="0"/>
              <a:t> </a:t>
            </a:r>
            <a:r>
              <a:rPr lang="en-US" sz="2000" dirty="0" err="1"/>
              <a:t>rank_order</a:t>
            </a: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566E3E-0229-CCA1-52B4-5ED99CDE6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628" y="3252876"/>
            <a:ext cx="5967664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54497"/>
      </p:ext>
    </p:extLst>
  </p:cSld>
  <p:clrMapOvr>
    <a:masterClrMapping/>
  </p:clrMapOvr>
  <p:transition spd="med" advClick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743701" y="26703"/>
            <a:ext cx="7429519" cy="746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32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Q10: Top 3 Products by Division</a:t>
            </a:r>
            <a:endParaRPr lang="en-US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8DD75A-73DC-D346-312F-2565D4D655DD}"/>
              </a:ext>
            </a:extLst>
          </p:cNvPr>
          <p:cNvSpPr/>
          <p:nvPr/>
        </p:nvSpPr>
        <p:spPr>
          <a:xfrm>
            <a:off x="12729411" y="7620714"/>
            <a:ext cx="1887754" cy="608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2E5AB1A9-6C32-625E-FD13-7AFBE4D1490D}"/>
              </a:ext>
            </a:extLst>
          </p:cNvPr>
          <p:cNvSpPr/>
          <p:nvPr/>
        </p:nvSpPr>
        <p:spPr>
          <a:xfrm>
            <a:off x="1174219" y="861828"/>
            <a:ext cx="3195280" cy="36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1670B-CEC7-4730-FE17-7940485E5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70" y="1042206"/>
            <a:ext cx="4526095" cy="45172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BBF08C-3ACA-60C4-7724-5D79017B8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490" y="2865512"/>
            <a:ext cx="4371420" cy="43801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2E8297-C665-E8E9-CBD7-24B821311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7535" y="4388000"/>
            <a:ext cx="4176950" cy="353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51607"/>
      </p:ext>
    </p:extLst>
  </p:cSld>
  <p:clrMapOvr>
    <a:masterClrMapping/>
  </p:clrMapOvr>
  <p:transition spd="med" advClick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375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BCF2CF9-6085-04B2-ED66-110352FB5E2E}"/>
              </a:ext>
            </a:extLst>
          </p:cNvPr>
          <p:cNvSpPr txBox="1"/>
          <p:nvPr/>
        </p:nvSpPr>
        <p:spPr>
          <a:xfrm>
            <a:off x="5026576" y="1357755"/>
            <a:ext cx="4577247" cy="9233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entury" panose="02040604050505020304" pitchFamily="18" charset="0"/>
              </a:rPr>
              <a:t>  </a:t>
            </a:r>
            <a:r>
              <a:rPr lang="en-US" sz="5400" b="1" dirty="0">
                <a:latin typeface="Century" panose="02040604050505020304" pitchFamily="18" charset="0"/>
              </a:rPr>
              <a:t>Thank You</a:t>
            </a:r>
            <a:endParaRPr lang="en-US" sz="4000" b="1" dirty="0">
              <a:latin typeface="Century" panose="020406040505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7F6DD7-D22E-930A-E72E-2FB37B49E4FB}"/>
              </a:ext>
            </a:extLst>
          </p:cNvPr>
          <p:cNvSpPr/>
          <p:nvPr/>
        </p:nvSpPr>
        <p:spPr>
          <a:xfrm>
            <a:off x="12729411" y="7620714"/>
            <a:ext cx="1887754" cy="608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BE7EB8-A1F0-11BF-328B-5ECF61569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87" y="60591"/>
            <a:ext cx="526456" cy="5710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7A4D2D-2896-333C-4BC1-4E46F978DDFF}"/>
              </a:ext>
            </a:extLst>
          </p:cNvPr>
          <p:cNvSpPr txBox="1"/>
          <p:nvPr/>
        </p:nvSpPr>
        <p:spPr>
          <a:xfrm>
            <a:off x="92044" y="545485"/>
            <a:ext cx="1917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entury" panose="02040604050505020304" pitchFamily="18" charset="0"/>
              </a:rPr>
              <a:t>HARDWARES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B760F0-2AE8-3CBC-2711-E0E6971FBA91}"/>
              </a:ext>
            </a:extLst>
          </p:cNvPr>
          <p:cNvSpPr txBox="1"/>
          <p:nvPr/>
        </p:nvSpPr>
        <p:spPr>
          <a:xfrm>
            <a:off x="616365" y="305328"/>
            <a:ext cx="1139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entury" panose="02040604050505020304" pitchFamily="18" charset="0"/>
              </a:rPr>
              <a:t>TLIQ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91E4B0-0F8A-D9A3-1DB1-036F71DA2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0330" y="4707"/>
            <a:ext cx="816835" cy="8168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A4D67F-88FD-EECD-D9C8-BE7CD6703CB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072" r="9036"/>
          <a:stretch/>
        </p:blipFill>
        <p:spPr>
          <a:xfrm>
            <a:off x="7615989" y="2772277"/>
            <a:ext cx="4836695" cy="3561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39C63C-B94D-A6EB-614D-F32041B1453A}"/>
              </a:ext>
            </a:extLst>
          </p:cNvPr>
          <p:cNvSpPr txBox="1"/>
          <p:nvPr/>
        </p:nvSpPr>
        <p:spPr>
          <a:xfrm>
            <a:off x="7590184" y="6654759"/>
            <a:ext cx="569267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Century" panose="02040604050505020304" pitchFamily="18" charset="0"/>
              </a:rPr>
              <a:t>DHAVAL PATEL SIR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C0E69E-156B-D138-D1FE-F270039997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4180" y="3127675"/>
            <a:ext cx="3282505" cy="32825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08DAFD-F859-DCF3-4D1A-D5FB93C642C8}"/>
              </a:ext>
            </a:extLst>
          </p:cNvPr>
          <p:cNvSpPr txBox="1"/>
          <p:nvPr/>
        </p:nvSpPr>
        <p:spPr>
          <a:xfrm>
            <a:off x="2091750" y="6671216"/>
            <a:ext cx="45273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Century" panose="02040604050505020304" pitchFamily="18" charset="0"/>
              </a:rPr>
              <a:t>HEMANAND SIR   </a:t>
            </a:r>
          </a:p>
        </p:txBody>
      </p:sp>
    </p:spTree>
    <p:extLst>
      <p:ext uri="{BB962C8B-B14F-4D97-AF65-F5344CB8AC3E}">
        <p14:creationId xmlns:p14="http://schemas.microsoft.com/office/powerpoint/2010/main" val="2369427353"/>
      </p:ext>
    </p:extLst>
  </p:cSld>
  <p:clrMapOvr>
    <a:masterClrMapping/>
  </p:clrMapOvr>
  <p:transition spd="med" advClick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/>
      <p:bldP spid="4" grpId="0"/>
      <p:bldP spid="7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78097" y="530683"/>
            <a:ext cx="5548074" cy="643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Agenda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267219" y="1479884"/>
            <a:ext cx="59411" cy="6364705"/>
          </a:xfrm>
          <a:prstGeom prst="roundRect">
            <a:avLst>
              <a:gd name="adj" fmla="val 378632"/>
            </a:avLst>
          </a:prstGeom>
          <a:solidFill>
            <a:srgbClr val="E5BEB2"/>
          </a:solidFill>
          <a:ln/>
        </p:spPr>
      </p:sp>
      <p:sp>
        <p:nvSpPr>
          <p:cNvPr id="4" name="Shape 2"/>
          <p:cNvSpPr/>
          <p:nvPr/>
        </p:nvSpPr>
        <p:spPr>
          <a:xfrm>
            <a:off x="6397229" y="3332613"/>
            <a:ext cx="721281" cy="22860"/>
          </a:xfrm>
          <a:prstGeom prst="roundRect">
            <a:avLst>
              <a:gd name="adj" fmla="val 378632"/>
            </a:avLst>
          </a:prstGeom>
          <a:solidFill>
            <a:srgbClr val="E5BEB2"/>
          </a:solidFill>
          <a:ln/>
        </p:spPr>
      </p:sp>
      <p:sp>
        <p:nvSpPr>
          <p:cNvPr id="5" name="Shape 3"/>
          <p:cNvSpPr/>
          <p:nvPr/>
        </p:nvSpPr>
        <p:spPr>
          <a:xfrm>
            <a:off x="7094815" y="3036037"/>
            <a:ext cx="463629" cy="463629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68170" y="3090157"/>
            <a:ext cx="141565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" pitchFamily="34" charset="0"/>
              </a:rPr>
              <a:t>2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3635676" y="3208931"/>
            <a:ext cx="2576036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Problem Statement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66421" y="3462274"/>
            <a:ext cx="5460563" cy="989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 the challenges faced by </a:t>
            </a:r>
            <a:r>
              <a:rPr lang="en-US" sz="1600" b="1" dirty="0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Atliq</a:t>
            </a:r>
            <a:r>
              <a:rPr lang="en-US" sz="16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600" b="1" dirty="0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Hardwares</a:t>
            </a:r>
            <a:r>
              <a:rPr lang="en-US" sz="16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(Imaginary Company)</a:t>
            </a: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a leading computer hardware producer, and how data analysis can help solve them.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547014" y="4568391"/>
            <a:ext cx="721281" cy="22860"/>
          </a:xfrm>
          <a:prstGeom prst="roundRect">
            <a:avLst>
              <a:gd name="adj" fmla="val 378632"/>
            </a:avLst>
          </a:prstGeom>
          <a:solidFill>
            <a:srgbClr val="E5BEB2"/>
          </a:solidFill>
          <a:ln/>
        </p:spPr>
      </p:sp>
      <p:sp>
        <p:nvSpPr>
          <p:cNvPr id="10" name="Shape 8"/>
          <p:cNvSpPr/>
          <p:nvPr/>
        </p:nvSpPr>
        <p:spPr>
          <a:xfrm>
            <a:off x="7083325" y="4348007"/>
            <a:ext cx="463629" cy="463629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98995" y="4455759"/>
            <a:ext cx="186928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" pitchFamily="34" charset="0"/>
              </a:rPr>
              <a:t>3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8353602" y="4430219"/>
            <a:ext cx="2576036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Project Overview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8310727" y="4706296"/>
            <a:ext cx="5460563" cy="989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Define the </a:t>
            </a:r>
            <a:r>
              <a:rPr lang="en-US" sz="16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objective, focus, and data sources </a:t>
            </a: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 the analysis, including the specific datasets, data corrections, and hardware considerations.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399846" y="6004434"/>
            <a:ext cx="721281" cy="22860"/>
          </a:xfrm>
          <a:prstGeom prst="roundRect">
            <a:avLst>
              <a:gd name="adj" fmla="val 378632"/>
            </a:avLst>
          </a:prstGeom>
          <a:solidFill>
            <a:srgbClr val="E5BEB2"/>
          </a:solidFill>
          <a:ln/>
        </p:spPr>
      </p:sp>
      <p:sp>
        <p:nvSpPr>
          <p:cNvPr id="15" name="Shape 13"/>
          <p:cNvSpPr/>
          <p:nvPr/>
        </p:nvSpPr>
        <p:spPr>
          <a:xfrm>
            <a:off x="7060526" y="5827030"/>
            <a:ext cx="463629" cy="463629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215056" y="5910851"/>
            <a:ext cx="174903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" pitchFamily="34" charset="0"/>
              </a:rPr>
              <a:t>4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3731893" y="5887416"/>
            <a:ext cx="2576036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Ad-Hoc-Requests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760331" y="6209480"/>
            <a:ext cx="5460563" cy="989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Explore a series of data analysis requests that simulate real-world inquiries from </a:t>
            </a:r>
            <a:r>
              <a:rPr lang="en-US" sz="16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stakeholders</a:t>
            </a: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highlighting the power of data to answer specific questions.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213044" y="5695348"/>
            <a:ext cx="204311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endParaRPr lang="en-US" sz="2400" dirty="0"/>
          </a:p>
        </p:txBody>
      </p:sp>
      <p:sp>
        <p:nvSpPr>
          <p:cNvPr id="26" name="Text 24"/>
          <p:cNvSpPr/>
          <p:nvPr/>
        </p:nvSpPr>
        <p:spPr>
          <a:xfrm>
            <a:off x="7220545" y="6721666"/>
            <a:ext cx="189190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endParaRPr lang="en-US" sz="24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D64882-08D9-47EB-979F-8472BFDF303D}"/>
              </a:ext>
            </a:extLst>
          </p:cNvPr>
          <p:cNvSpPr/>
          <p:nvPr/>
        </p:nvSpPr>
        <p:spPr>
          <a:xfrm>
            <a:off x="12729411" y="7620714"/>
            <a:ext cx="1887754" cy="608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CB4086D-37C4-35FF-CFF2-DCED12DF8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22" y="88516"/>
            <a:ext cx="526456" cy="51517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5CC01BB-CD49-94D7-47BB-B87AFEF2A5C5}"/>
              </a:ext>
            </a:extLst>
          </p:cNvPr>
          <p:cNvSpPr txBox="1"/>
          <p:nvPr/>
        </p:nvSpPr>
        <p:spPr>
          <a:xfrm>
            <a:off x="84223" y="613040"/>
            <a:ext cx="1900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entury" panose="02040604050505020304" pitchFamily="18" charset="0"/>
              </a:rPr>
              <a:t>HARDWARES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BEAE7A-B739-71D2-6E13-54AE6C6810F3}"/>
              </a:ext>
            </a:extLst>
          </p:cNvPr>
          <p:cNvSpPr txBox="1"/>
          <p:nvPr/>
        </p:nvSpPr>
        <p:spPr>
          <a:xfrm>
            <a:off x="629600" y="305328"/>
            <a:ext cx="1139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entury" panose="02040604050505020304" pitchFamily="18" charset="0"/>
              </a:rPr>
              <a:t>TLIQ</a:t>
            </a:r>
          </a:p>
        </p:txBody>
      </p:sp>
      <p:sp>
        <p:nvSpPr>
          <p:cNvPr id="124" name="Shape 3">
            <a:extLst>
              <a:ext uri="{FF2B5EF4-FFF2-40B4-BE49-F238E27FC236}">
                <a16:creationId xmlns:a16="http://schemas.microsoft.com/office/drawing/2014/main" id="{54C579D9-A61D-DDEA-4F56-CB3BF0C6E839}"/>
              </a:ext>
            </a:extLst>
          </p:cNvPr>
          <p:cNvSpPr/>
          <p:nvPr/>
        </p:nvSpPr>
        <p:spPr>
          <a:xfrm>
            <a:off x="7066716" y="1446960"/>
            <a:ext cx="463629" cy="463629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25" name="Text 4">
            <a:extLst>
              <a:ext uri="{FF2B5EF4-FFF2-40B4-BE49-F238E27FC236}">
                <a16:creationId xmlns:a16="http://schemas.microsoft.com/office/drawing/2014/main" id="{C4A26E43-D0CC-1974-34AE-0B6C6C409A88}"/>
              </a:ext>
            </a:extLst>
          </p:cNvPr>
          <p:cNvSpPr/>
          <p:nvPr/>
        </p:nvSpPr>
        <p:spPr>
          <a:xfrm>
            <a:off x="7227689" y="1524231"/>
            <a:ext cx="141565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" pitchFamily="34" charset="0"/>
              </a:rPr>
              <a:t>1</a:t>
            </a:r>
            <a:endParaRPr lang="en-US" sz="2400" dirty="0"/>
          </a:p>
        </p:txBody>
      </p:sp>
      <p:sp>
        <p:nvSpPr>
          <p:cNvPr id="126" name="Shape 7">
            <a:extLst>
              <a:ext uri="{FF2B5EF4-FFF2-40B4-BE49-F238E27FC236}">
                <a16:creationId xmlns:a16="http://schemas.microsoft.com/office/drawing/2014/main" id="{32B01431-C705-EC24-1C64-D73B863872A4}"/>
              </a:ext>
            </a:extLst>
          </p:cNvPr>
          <p:cNvSpPr/>
          <p:nvPr/>
        </p:nvSpPr>
        <p:spPr>
          <a:xfrm>
            <a:off x="7510464" y="1655914"/>
            <a:ext cx="721281" cy="22860"/>
          </a:xfrm>
          <a:prstGeom prst="roundRect">
            <a:avLst>
              <a:gd name="adj" fmla="val 378632"/>
            </a:avLst>
          </a:prstGeom>
          <a:solidFill>
            <a:srgbClr val="E5BEB2"/>
          </a:solidFill>
          <a:ln/>
        </p:spPr>
      </p:sp>
      <p:sp>
        <p:nvSpPr>
          <p:cNvPr id="127" name="Text 10">
            <a:extLst>
              <a:ext uri="{FF2B5EF4-FFF2-40B4-BE49-F238E27FC236}">
                <a16:creationId xmlns:a16="http://schemas.microsoft.com/office/drawing/2014/main" id="{60BF5A75-18F8-7115-8F58-8B77507A63A7}"/>
              </a:ext>
            </a:extLst>
          </p:cNvPr>
          <p:cNvSpPr/>
          <p:nvPr/>
        </p:nvSpPr>
        <p:spPr>
          <a:xfrm>
            <a:off x="8372955" y="1547774"/>
            <a:ext cx="2576036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Company Details</a:t>
            </a:r>
            <a:endParaRPr lang="en-US" sz="2000" dirty="0"/>
          </a:p>
        </p:txBody>
      </p:sp>
      <p:sp>
        <p:nvSpPr>
          <p:cNvPr id="128" name="Text 11">
            <a:extLst>
              <a:ext uri="{FF2B5EF4-FFF2-40B4-BE49-F238E27FC236}">
                <a16:creationId xmlns:a16="http://schemas.microsoft.com/office/drawing/2014/main" id="{B8EE8236-E8C2-B802-A78B-9E79E762B67F}"/>
              </a:ext>
            </a:extLst>
          </p:cNvPr>
          <p:cNvSpPr/>
          <p:nvPr/>
        </p:nvSpPr>
        <p:spPr>
          <a:xfrm>
            <a:off x="8372955" y="1958897"/>
            <a:ext cx="5460563" cy="989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About </a:t>
            </a:r>
            <a:r>
              <a:rPr lang="en-US" sz="1600" b="1" dirty="0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Atliq</a:t>
            </a:r>
            <a:r>
              <a:rPr lang="en-US" sz="16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600" b="1" dirty="0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Hardwares</a:t>
            </a:r>
            <a:r>
              <a:rPr lang="en-US" sz="16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Company Details</a:t>
            </a:r>
            <a:endParaRPr lang="en-US" sz="1600" dirty="0"/>
          </a:p>
        </p:txBody>
      </p:sp>
    </p:spTree>
  </p:cSld>
  <p:clrMapOvr>
    <a:masterClrMapping/>
  </p:clrMapOvr>
  <p:transition spd="med" advClick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7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7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7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7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21" grpId="0" animBg="1"/>
      <p:bldP spid="31" grpId="0"/>
      <p:bldP spid="32" grpId="0"/>
      <p:bldP spid="125" grpId="0" animBg="1"/>
      <p:bldP spid="127" grpId="0" animBg="1"/>
      <p:bldP spid="1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2281" y="565306"/>
            <a:ext cx="5548074" cy="643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Company Details</a:t>
            </a:r>
            <a:endParaRPr lang="en-US" sz="405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D64882-08D9-47EB-979F-8472BFDF303D}"/>
              </a:ext>
            </a:extLst>
          </p:cNvPr>
          <p:cNvSpPr/>
          <p:nvPr/>
        </p:nvSpPr>
        <p:spPr>
          <a:xfrm>
            <a:off x="12729411" y="7620714"/>
            <a:ext cx="1887754" cy="608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CB4086D-37C4-35FF-CFF2-DCED12DF8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22" y="88516"/>
            <a:ext cx="526456" cy="51517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5CC01BB-CD49-94D7-47BB-B87AFEF2A5C5}"/>
              </a:ext>
            </a:extLst>
          </p:cNvPr>
          <p:cNvSpPr txBox="1"/>
          <p:nvPr/>
        </p:nvSpPr>
        <p:spPr>
          <a:xfrm>
            <a:off x="84223" y="613040"/>
            <a:ext cx="1900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entury" panose="02040604050505020304" pitchFamily="18" charset="0"/>
              </a:rPr>
              <a:t>HARDWARES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BEAE7A-B739-71D2-6E13-54AE6C6810F3}"/>
              </a:ext>
            </a:extLst>
          </p:cNvPr>
          <p:cNvSpPr txBox="1"/>
          <p:nvPr/>
        </p:nvSpPr>
        <p:spPr>
          <a:xfrm>
            <a:off x="629600" y="305328"/>
            <a:ext cx="1139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entury" panose="02040604050505020304" pitchFamily="18" charset="0"/>
              </a:rPr>
              <a:t>TLIQ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31EB300-AF12-A8D1-D923-CDEA9ACC9945}"/>
              </a:ext>
            </a:extLst>
          </p:cNvPr>
          <p:cNvSpPr txBox="1"/>
          <p:nvPr/>
        </p:nvSpPr>
        <p:spPr>
          <a:xfrm>
            <a:off x="1985211" y="1443789"/>
            <a:ext cx="12174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AtliQ</a:t>
            </a:r>
            <a:r>
              <a:rPr lang="en-US" sz="2400" dirty="0"/>
              <a:t> </a:t>
            </a:r>
            <a:r>
              <a:rPr lang="en-US" sz="2400" dirty="0" err="1"/>
              <a:t>Harwares</a:t>
            </a:r>
            <a:r>
              <a:rPr lang="en-US" sz="2400" dirty="0"/>
              <a:t>(Imaginary Company) Is a Computer Hardware and Accessories Manufacture</a:t>
            </a:r>
          </a:p>
          <a:p>
            <a:endParaRPr lang="en-US" sz="24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AF19DAB-B672-7E80-8D8F-8D83FEC17E21}"/>
              </a:ext>
            </a:extLst>
          </p:cNvPr>
          <p:cNvSpPr txBox="1"/>
          <p:nvPr/>
        </p:nvSpPr>
        <p:spPr>
          <a:xfrm>
            <a:off x="1521773" y="3525033"/>
            <a:ext cx="204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FISCAL YEAR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0DC98F2-B995-0EC0-B72F-92CA0043264A}"/>
              </a:ext>
            </a:extLst>
          </p:cNvPr>
          <p:cNvSpPr txBox="1"/>
          <p:nvPr/>
        </p:nvSpPr>
        <p:spPr>
          <a:xfrm>
            <a:off x="1506400" y="4002619"/>
            <a:ext cx="2045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FY_2020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FC6142C-3EA8-CE76-6B57-18F0FB884028}"/>
              </a:ext>
            </a:extLst>
          </p:cNvPr>
          <p:cNvSpPr txBox="1"/>
          <p:nvPr/>
        </p:nvSpPr>
        <p:spPr>
          <a:xfrm>
            <a:off x="487728" y="5318916"/>
            <a:ext cx="4082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SEPTEMBER(2020)-AUGUST(2021)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5B24DB2-97EC-B8A4-6326-7DBD6A7AAA4A}"/>
              </a:ext>
            </a:extLst>
          </p:cNvPr>
          <p:cNvSpPr txBox="1"/>
          <p:nvPr/>
        </p:nvSpPr>
        <p:spPr>
          <a:xfrm>
            <a:off x="1506400" y="4996172"/>
            <a:ext cx="2045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FY_2021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104F550-A59D-F95C-4FB4-1E74F82162AC}"/>
              </a:ext>
            </a:extLst>
          </p:cNvPr>
          <p:cNvSpPr/>
          <p:nvPr/>
        </p:nvSpPr>
        <p:spPr>
          <a:xfrm>
            <a:off x="964978" y="4059130"/>
            <a:ext cx="3128211" cy="654999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ED1BFD7-6E49-5257-19D8-74D5CE28625F}"/>
              </a:ext>
            </a:extLst>
          </p:cNvPr>
          <p:cNvSpPr/>
          <p:nvPr/>
        </p:nvSpPr>
        <p:spPr>
          <a:xfrm>
            <a:off x="914399" y="5068782"/>
            <a:ext cx="3128211" cy="654999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1027EE8D-521C-471D-E1F8-AD48139A3D73}"/>
              </a:ext>
            </a:extLst>
          </p:cNvPr>
          <p:cNvCxnSpPr/>
          <p:nvPr/>
        </p:nvCxnSpPr>
        <p:spPr>
          <a:xfrm>
            <a:off x="4740442" y="3334980"/>
            <a:ext cx="0" cy="3691462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6C24444D-5389-15D3-73D0-78603FF0C642}"/>
              </a:ext>
            </a:extLst>
          </p:cNvPr>
          <p:cNvSpPr txBox="1"/>
          <p:nvPr/>
        </p:nvSpPr>
        <p:spPr>
          <a:xfrm>
            <a:off x="9080797" y="3414643"/>
            <a:ext cx="3053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ATLIQ’S PRODUCTS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EA929B7-EC47-8940-1C1E-8538CC411832}"/>
              </a:ext>
            </a:extLst>
          </p:cNvPr>
          <p:cNvSpPr txBox="1"/>
          <p:nvPr/>
        </p:nvSpPr>
        <p:spPr>
          <a:xfrm>
            <a:off x="559917" y="4322159"/>
            <a:ext cx="4082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SEPTEMBER(2019)-AUGUST(2020)</a:t>
            </a:r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A45A088C-4785-8B5C-0466-B59B65788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8233" y="3755865"/>
            <a:ext cx="2762250" cy="3390900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D2E53148-F757-56DB-E7BC-2B9F6CDBA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4752" y="3876308"/>
            <a:ext cx="2314575" cy="3943350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BF378CCA-48E0-5DA6-069E-D851F81CD9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4621" y="3923926"/>
            <a:ext cx="218122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66395"/>
      </p:ext>
    </p:extLst>
  </p:cSld>
  <p:clrMapOvr>
    <a:masterClrMapping/>
  </p:clrMapOvr>
  <p:transition spd="med" advClick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7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7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7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7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7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1" grpId="0"/>
      <p:bldP spid="32" grpId="0"/>
      <p:bldP spid="99" grpId="0"/>
      <p:bldP spid="100" grpId="0"/>
      <p:bldP spid="101" grpId="0"/>
      <p:bldP spid="102" grpId="0"/>
      <p:bldP spid="103" grpId="0"/>
      <p:bldP spid="104" grpId="0" animBg="1"/>
      <p:bldP spid="105" grpId="0" animBg="1"/>
      <p:bldP spid="110" grpId="0"/>
      <p:bldP spid="1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600" y="241300"/>
            <a:ext cx="5184696" cy="7556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316599" y="710843"/>
            <a:ext cx="5184696" cy="648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Problem Statement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5805" y="1826062"/>
            <a:ext cx="466606" cy="466606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87849" y="1903809"/>
            <a:ext cx="142518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399699" y="1826062"/>
            <a:ext cx="2960608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Data-Driven Decisions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399699" y="2274451"/>
            <a:ext cx="7018496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Atliq Hardwares, a leading computer hardware producer, </a:t>
            </a:r>
            <a:r>
              <a:rPr lang="en-US" sz="16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lacks the necessary data</a:t>
            </a: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insights to make informed, timely decisions.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25805" y="3378637"/>
            <a:ext cx="466606" cy="466606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64989" y="3456384"/>
            <a:ext cx="188238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1399699" y="3378637"/>
            <a:ext cx="4128016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Expanding Data Analytics Team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399699" y="3827026"/>
            <a:ext cx="7018496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company plans to expand its data analytics team by hiring junior data analysts skilled in both technical and soft skills.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25805" y="4931212"/>
            <a:ext cx="466606" cy="466606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71061" y="5008959"/>
            <a:ext cx="176093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399699" y="4931212"/>
            <a:ext cx="2592348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SQL Challenge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399699" y="5379601"/>
            <a:ext cx="7018496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Tony Sharma, the data analytics director, designed a </a:t>
            </a:r>
            <a:r>
              <a:rPr lang="en-US" sz="16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SQL challenge </a:t>
            </a: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 assess both technical and soft skills in potential candidates.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25805" y="6483787"/>
            <a:ext cx="466606" cy="466606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56298" y="6561534"/>
            <a:ext cx="205621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1399699" y="6483787"/>
            <a:ext cx="2612231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Role of Data Analyst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1399699" y="6932175"/>
            <a:ext cx="7018496" cy="756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 a Data </a:t>
            </a:r>
            <a:r>
              <a:rPr lang="en-US" sz="160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Analyst I to </a:t>
            </a: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examine data to uncover significate insights and explore themes.</a:t>
            </a:r>
          </a:p>
          <a:p>
            <a:pPr marL="0" indent="0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6BD742-3C5B-45AD-98E0-CFCD347CA0A8}"/>
              </a:ext>
            </a:extLst>
          </p:cNvPr>
          <p:cNvSpPr/>
          <p:nvPr/>
        </p:nvSpPr>
        <p:spPr>
          <a:xfrm>
            <a:off x="12729411" y="7797800"/>
            <a:ext cx="1887754" cy="43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9E4DAED-0F4B-EE82-A8A7-8AB8B36C2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22" y="88516"/>
            <a:ext cx="526456" cy="51517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BC033F5-8B11-CD64-7AC9-6B74B24854E4}"/>
              </a:ext>
            </a:extLst>
          </p:cNvPr>
          <p:cNvSpPr txBox="1"/>
          <p:nvPr/>
        </p:nvSpPr>
        <p:spPr>
          <a:xfrm>
            <a:off x="84222" y="613040"/>
            <a:ext cx="1852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entury" panose="02040604050505020304" pitchFamily="18" charset="0"/>
              </a:rPr>
              <a:t>HARDWARES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C17D93-67AE-91FB-3134-60309CA858E7}"/>
              </a:ext>
            </a:extLst>
          </p:cNvPr>
          <p:cNvSpPr txBox="1"/>
          <p:nvPr/>
        </p:nvSpPr>
        <p:spPr>
          <a:xfrm>
            <a:off x="629600" y="305328"/>
            <a:ext cx="1139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entury" panose="02040604050505020304" pitchFamily="18" charset="0"/>
              </a:rPr>
              <a:t>TLIQ</a:t>
            </a:r>
          </a:p>
        </p:txBody>
      </p:sp>
      <p:sp>
        <p:nvSpPr>
          <p:cNvPr id="30" name="Shape 5">
            <a:extLst>
              <a:ext uri="{FF2B5EF4-FFF2-40B4-BE49-F238E27FC236}">
                <a16:creationId xmlns:a16="http://schemas.microsoft.com/office/drawing/2014/main" id="{5BD29F32-9F39-8010-4DC6-32766DB71E5D}"/>
              </a:ext>
            </a:extLst>
          </p:cNvPr>
          <p:cNvSpPr/>
          <p:nvPr/>
        </p:nvSpPr>
        <p:spPr>
          <a:xfrm>
            <a:off x="734497" y="3378637"/>
            <a:ext cx="466606" cy="466606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31" name="Text 6">
            <a:extLst>
              <a:ext uri="{FF2B5EF4-FFF2-40B4-BE49-F238E27FC236}">
                <a16:creationId xmlns:a16="http://schemas.microsoft.com/office/drawing/2014/main" id="{0967CAE8-93C3-0DC7-2837-ABAE50CF39B3}"/>
              </a:ext>
            </a:extLst>
          </p:cNvPr>
          <p:cNvSpPr/>
          <p:nvPr/>
        </p:nvSpPr>
        <p:spPr>
          <a:xfrm>
            <a:off x="873681" y="3456384"/>
            <a:ext cx="188238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400" dirty="0"/>
          </a:p>
        </p:txBody>
      </p:sp>
    </p:spTree>
  </p:cSld>
  <p:clrMapOvr>
    <a:masterClrMapping/>
  </p:clrMapOvr>
  <p:transition spd="med" advClick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2" grpId="0"/>
      <p:bldP spid="23" grpId="0"/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235" y="-1011"/>
            <a:ext cx="14630400" cy="22900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1152" y="2941201"/>
            <a:ext cx="4580096" cy="572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Project Overview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41152" y="3788450"/>
            <a:ext cx="6582489" cy="1950006"/>
          </a:xfrm>
          <a:prstGeom prst="roundRect">
            <a:avLst>
              <a:gd name="adj" fmla="val 3946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31890" y="3979188"/>
            <a:ext cx="2290048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Objective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831890" y="4375190"/>
            <a:ext cx="6201013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Conduct a comprehensive analysis of </a:t>
            </a:r>
            <a:r>
              <a:rPr lang="en-US" sz="14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Atliq Hardwares</a:t>
            </a: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' datasets to uncover key insights and support data-driven decision making.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7406759" y="3788450"/>
            <a:ext cx="6582489" cy="1950006"/>
          </a:xfrm>
          <a:prstGeom prst="roundRect">
            <a:avLst>
              <a:gd name="adj" fmla="val 3946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597497" y="3979188"/>
            <a:ext cx="2290048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Focus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7597497" y="4375190"/>
            <a:ext cx="6201013" cy="11725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analysis focuses on </a:t>
            </a:r>
            <a:r>
              <a:rPr lang="en-US" sz="14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fact_forecast_monthly, fact_sales_monthly, post_invoice_deduction, and pre_invoice_deduction datasets</a:t>
            </a: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with a focus on </a:t>
            </a:r>
            <a:r>
              <a:rPr lang="en-US" sz="14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customer, market, product, manufacturing cost, and gross price data.</a:t>
            </a:r>
            <a:endParaRPr lang="en-US" sz="1400" b="1" dirty="0"/>
          </a:p>
        </p:txBody>
      </p:sp>
      <p:sp>
        <p:nvSpPr>
          <p:cNvPr id="10" name="Shape 7"/>
          <p:cNvSpPr/>
          <p:nvPr/>
        </p:nvSpPr>
        <p:spPr>
          <a:xfrm>
            <a:off x="641152" y="5921573"/>
            <a:ext cx="6582489" cy="1656874"/>
          </a:xfrm>
          <a:prstGeom prst="roundRect">
            <a:avLst>
              <a:gd name="adj" fmla="val 464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31890" y="6112312"/>
            <a:ext cx="2290048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Sets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831890" y="6508313"/>
            <a:ext cx="6201013" cy="879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Analyze the ad-hoc requests, providing outputs based on the datasets mentioned above, focusing on providing detailed information about </a:t>
            </a:r>
            <a:r>
              <a:rPr lang="en-US" sz="14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customer, market, product, manufacturing cost, and gross price.</a:t>
            </a:r>
            <a:endParaRPr lang="en-US" sz="1400" b="1" dirty="0"/>
          </a:p>
        </p:txBody>
      </p:sp>
      <p:sp>
        <p:nvSpPr>
          <p:cNvPr id="13" name="Shape 10"/>
          <p:cNvSpPr/>
          <p:nvPr/>
        </p:nvSpPr>
        <p:spPr>
          <a:xfrm>
            <a:off x="7406759" y="5921573"/>
            <a:ext cx="6582489" cy="1656874"/>
          </a:xfrm>
          <a:prstGeom prst="roundRect">
            <a:avLst>
              <a:gd name="adj" fmla="val 464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597497" y="6112312"/>
            <a:ext cx="2290048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Corrections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7597497" y="6508313"/>
            <a:ext cx="6201013" cy="879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 data quality by removing </a:t>
            </a:r>
            <a:r>
              <a:rPr lang="en-US" sz="14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leading and trailing spaces </a:t>
            </a: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and addressing duplicate data entries or names, enhancing data consistency and reliability.</a:t>
            </a:r>
            <a:endParaRPr lang="en-US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8872E6-F13C-BDAF-27C8-B8747F938137}"/>
              </a:ext>
            </a:extLst>
          </p:cNvPr>
          <p:cNvSpPr/>
          <p:nvPr/>
        </p:nvSpPr>
        <p:spPr>
          <a:xfrm>
            <a:off x="12729411" y="7620714"/>
            <a:ext cx="1887754" cy="608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C76A1C4-48D6-3D8B-4779-62FC3C087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22" y="88516"/>
            <a:ext cx="526456" cy="5151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4BA0588-0AB7-769A-5834-D3E2EB8AEB74}"/>
              </a:ext>
            </a:extLst>
          </p:cNvPr>
          <p:cNvSpPr txBox="1"/>
          <p:nvPr/>
        </p:nvSpPr>
        <p:spPr>
          <a:xfrm>
            <a:off x="84223" y="613040"/>
            <a:ext cx="1876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" panose="02040604050505020304" pitchFamily="18" charset="0"/>
              </a:rPr>
              <a:t>HARDWARES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811826-2598-3156-3793-5ECD5A7FCACB}"/>
              </a:ext>
            </a:extLst>
          </p:cNvPr>
          <p:cNvSpPr txBox="1"/>
          <p:nvPr/>
        </p:nvSpPr>
        <p:spPr>
          <a:xfrm>
            <a:off x="629600" y="305328"/>
            <a:ext cx="1139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" panose="02040604050505020304" pitchFamily="18" charset="0"/>
              </a:rPr>
              <a:t>TLIQ</a:t>
            </a:r>
          </a:p>
        </p:txBody>
      </p:sp>
    </p:spTree>
  </p:cSld>
  <p:clrMapOvr>
    <a:masterClrMapping/>
  </p:clrMapOvr>
  <p:transition spd="med" advClick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9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951321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Ad-Hoc-Requests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437" y="4093131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ad-hoc requests are a </a:t>
            </a:r>
            <a:r>
              <a:rPr lang="en-US" sz="19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series of questions that simulate real-world data analysis scenarios</a:t>
            </a: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These questions will help us understand the data and extract valuable insights.</a:t>
            </a:r>
            <a:endParaRPr lang="en-US" sz="19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A5C171-4CE9-B9BA-4B7C-6769F211C44E}"/>
              </a:ext>
            </a:extLst>
          </p:cNvPr>
          <p:cNvSpPr/>
          <p:nvPr/>
        </p:nvSpPr>
        <p:spPr>
          <a:xfrm>
            <a:off x="12729411" y="7620714"/>
            <a:ext cx="1887754" cy="608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687679" y="122610"/>
            <a:ext cx="7255042" cy="8760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36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Q1: Atliq Exclusive's Markets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1044511" y="847425"/>
            <a:ext cx="12827900" cy="584333"/>
          </a:xfrm>
          <a:prstGeom prst="roundRect">
            <a:avLst>
              <a:gd name="adj" fmla="val 4475"/>
            </a:avLst>
          </a:prstGeom>
          <a:noFill/>
          <a:ln w="15240">
            <a:solidFill>
              <a:schemeClr val="bg2">
                <a:lumMod val="25000"/>
                <a:alpha val="8000"/>
              </a:schemeClr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174219" y="942066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Request: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2223807" y="912646"/>
            <a:ext cx="11648604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 the list of markets in which customer "Atliq Exclusive" operates its business in the APAC region.</a:t>
            </a:r>
            <a:endParaRPr lang="en-US" sz="19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539FFF-79BD-76FF-6E7C-9CE050C06632}"/>
              </a:ext>
            </a:extLst>
          </p:cNvPr>
          <p:cNvSpPr/>
          <p:nvPr/>
        </p:nvSpPr>
        <p:spPr>
          <a:xfrm>
            <a:off x="12729411" y="7620714"/>
            <a:ext cx="1887754" cy="608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04EF4A-282B-B6B9-86B8-B7C39DD5D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53" y="2998272"/>
            <a:ext cx="1625931" cy="32518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DC8B2F-2B5D-A1CB-F4D2-FA8F5063DF0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499"/>
          <a:stretch/>
        </p:blipFill>
        <p:spPr>
          <a:xfrm>
            <a:off x="2907064" y="1900269"/>
            <a:ext cx="11554894" cy="5755819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4B0014E1-21C6-EBE7-C5A6-943E5E3E5408}"/>
              </a:ext>
            </a:extLst>
          </p:cNvPr>
          <p:cNvSpPr/>
          <p:nvPr/>
        </p:nvSpPr>
        <p:spPr>
          <a:xfrm>
            <a:off x="1987184" y="4403558"/>
            <a:ext cx="768047" cy="48126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67395" y="114538"/>
            <a:ext cx="8753475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36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Q2: Unique Product Increase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1191996" y="6066667"/>
            <a:ext cx="379904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Unique Products in 2020</a:t>
            </a:r>
            <a:r>
              <a:rPr lang="en-US" sz="20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-245</a:t>
            </a:r>
            <a:endParaRPr lang="en-US" sz="2000" b="1" dirty="0"/>
          </a:p>
        </p:txBody>
      </p:sp>
      <p:sp>
        <p:nvSpPr>
          <p:cNvPr id="5" name="Text 3"/>
          <p:cNvSpPr/>
          <p:nvPr/>
        </p:nvSpPr>
        <p:spPr>
          <a:xfrm>
            <a:off x="1174219" y="6728821"/>
            <a:ext cx="373761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Unique Products in 2021</a:t>
            </a:r>
            <a:r>
              <a:rPr lang="en-US" sz="20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-334</a:t>
            </a:r>
            <a:endParaRPr lang="en-US" sz="2000" b="1" dirty="0"/>
          </a:p>
        </p:txBody>
      </p:sp>
      <p:sp>
        <p:nvSpPr>
          <p:cNvPr id="7" name="Text 5"/>
          <p:cNvSpPr/>
          <p:nvPr/>
        </p:nvSpPr>
        <p:spPr>
          <a:xfrm>
            <a:off x="1174219" y="738217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Percentage Change</a:t>
            </a:r>
            <a:r>
              <a:rPr lang="en-US" sz="20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-36.33%</a:t>
            </a:r>
            <a:endParaRPr lang="en-US" sz="20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0E050F-E1EA-BDAD-76B9-57A3E61DF2A4}"/>
              </a:ext>
            </a:extLst>
          </p:cNvPr>
          <p:cNvSpPr/>
          <p:nvPr/>
        </p:nvSpPr>
        <p:spPr>
          <a:xfrm>
            <a:off x="12729411" y="7620714"/>
            <a:ext cx="1887754" cy="608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3528FF-BE78-39A3-8E0F-7E62B0132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105" y="3504164"/>
            <a:ext cx="4648343" cy="1140025"/>
          </a:xfrm>
          <a:prstGeom prst="rect">
            <a:avLst/>
          </a:prstGeom>
        </p:spPr>
      </p:pic>
      <p:sp>
        <p:nvSpPr>
          <p:cNvPr id="14" name="Shape 1">
            <a:extLst>
              <a:ext uri="{FF2B5EF4-FFF2-40B4-BE49-F238E27FC236}">
                <a16:creationId xmlns:a16="http://schemas.microsoft.com/office/drawing/2014/main" id="{104A0CE8-A485-EA05-9C78-82436A46547B}"/>
              </a:ext>
            </a:extLst>
          </p:cNvPr>
          <p:cNvSpPr/>
          <p:nvPr/>
        </p:nvSpPr>
        <p:spPr>
          <a:xfrm>
            <a:off x="1044511" y="847425"/>
            <a:ext cx="12827900" cy="981375"/>
          </a:xfrm>
          <a:prstGeom prst="roundRect">
            <a:avLst>
              <a:gd name="adj" fmla="val 4475"/>
            </a:avLst>
          </a:prstGeom>
          <a:noFill/>
          <a:ln w="15240">
            <a:solidFill>
              <a:schemeClr val="bg2">
                <a:lumMod val="25000"/>
                <a:alpha val="8000"/>
              </a:schemeClr>
            </a:solidFill>
            <a:prstDash val="solid"/>
          </a:ln>
        </p:spPr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85E33E07-91C1-11E2-9DDF-DF5FA9220697}"/>
              </a:ext>
            </a:extLst>
          </p:cNvPr>
          <p:cNvSpPr/>
          <p:nvPr/>
        </p:nvSpPr>
        <p:spPr>
          <a:xfrm>
            <a:off x="1174219" y="907507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Request:</a:t>
            </a:r>
            <a:endParaRPr lang="en-US" sz="1900" dirty="0"/>
          </a:p>
        </p:txBody>
      </p:sp>
      <p:sp>
        <p:nvSpPr>
          <p:cNvPr id="16" name="Text 4">
            <a:extLst>
              <a:ext uri="{FF2B5EF4-FFF2-40B4-BE49-F238E27FC236}">
                <a16:creationId xmlns:a16="http://schemas.microsoft.com/office/drawing/2014/main" id="{525F7FE2-105B-63AA-A3BB-841124126AAF}"/>
              </a:ext>
            </a:extLst>
          </p:cNvPr>
          <p:cNvSpPr/>
          <p:nvPr/>
        </p:nvSpPr>
        <p:spPr>
          <a:xfrm>
            <a:off x="2223807" y="912646"/>
            <a:ext cx="11648604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000" dirty="0"/>
              <a:t>What is the percentage of unique product increase in 2021 vs. 2020? The final output contains these fields, unique_products_2020 unique_products_2021 </a:t>
            </a:r>
            <a:r>
              <a:rPr lang="en-US" sz="2000" dirty="0" err="1"/>
              <a:t>percentage_chg</a:t>
            </a:r>
            <a:endParaRPr lang="en-US" sz="1900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2FB0554-0A39-C06A-B56A-63C7A117F966}"/>
              </a:ext>
            </a:extLst>
          </p:cNvPr>
          <p:cNvSpPr/>
          <p:nvPr/>
        </p:nvSpPr>
        <p:spPr>
          <a:xfrm>
            <a:off x="6337233" y="3948711"/>
            <a:ext cx="768047" cy="48126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8EA8064-5033-0B95-5272-3FB969D8699E}"/>
              </a:ext>
            </a:extLst>
          </p:cNvPr>
          <p:cNvSpPr/>
          <p:nvPr/>
        </p:nvSpPr>
        <p:spPr>
          <a:xfrm>
            <a:off x="901244" y="6149512"/>
            <a:ext cx="93791" cy="165691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CBFBF6A-4264-3CF9-3CB1-0EC69A976555}"/>
              </a:ext>
            </a:extLst>
          </p:cNvPr>
          <p:cNvSpPr/>
          <p:nvPr/>
        </p:nvSpPr>
        <p:spPr>
          <a:xfrm>
            <a:off x="904033" y="7492210"/>
            <a:ext cx="93791" cy="165691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5E6701B-E578-09C1-3223-9CDD9B0600D7}"/>
              </a:ext>
            </a:extLst>
          </p:cNvPr>
          <p:cNvSpPr/>
          <p:nvPr/>
        </p:nvSpPr>
        <p:spPr>
          <a:xfrm>
            <a:off x="896550" y="6838856"/>
            <a:ext cx="93791" cy="165691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0AC401-AC59-9BC8-59F5-5F2CCFE527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090"/>
          <a:stretch/>
        </p:blipFill>
        <p:spPr>
          <a:xfrm>
            <a:off x="7310007" y="2486510"/>
            <a:ext cx="5096586" cy="4435191"/>
          </a:xfrm>
          <a:prstGeom prst="rect">
            <a:avLst/>
          </a:prstGeom>
        </p:spPr>
      </p:pic>
    </p:spTree>
  </p:cSld>
  <p:clrMapOvr>
    <a:masterClrMapping/>
  </p:clrMapOvr>
  <p:transition spd="med" advClick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7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006516" y="-3184"/>
            <a:ext cx="6617367" cy="967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32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Q3: Product Counts by Segment</a:t>
            </a:r>
            <a:endParaRPr lang="en-US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4562CD-399D-8DBE-4FCA-2659E8270FC2}"/>
              </a:ext>
            </a:extLst>
          </p:cNvPr>
          <p:cNvSpPr/>
          <p:nvPr/>
        </p:nvSpPr>
        <p:spPr>
          <a:xfrm>
            <a:off x="12742646" y="7605474"/>
            <a:ext cx="1887754" cy="608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hape 1">
            <a:extLst>
              <a:ext uri="{FF2B5EF4-FFF2-40B4-BE49-F238E27FC236}">
                <a16:creationId xmlns:a16="http://schemas.microsoft.com/office/drawing/2014/main" id="{325898D6-BA0F-8853-CD1E-5A9421316CEF}"/>
              </a:ext>
            </a:extLst>
          </p:cNvPr>
          <p:cNvSpPr/>
          <p:nvPr/>
        </p:nvSpPr>
        <p:spPr>
          <a:xfrm>
            <a:off x="1044511" y="847425"/>
            <a:ext cx="12827900" cy="1730233"/>
          </a:xfrm>
          <a:prstGeom prst="roundRect">
            <a:avLst>
              <a:gd name="adj" fmla="val 4475"/>
            </a:avLst>
          </a:prstGeom>
          <a:noFill/>
          <a:ln w="15240">
            <a:solidFill>
              <a:schemeClr val="bg2">
                <a:lumMod val="25000"/>
                <a:alpha val="8000"/>
              </a:schemeClr>
            </a:solidFill>
            <a:prstDash val="solid"/>
          </a:ln>
        </p:spPr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D8341559-D2CD-B044-C902-091D94B8B802}"/>
              </a:ext>
            </a:extLst>
          </p:cNvPr>
          <p:cNvSpPr/>
          <p:nvPr/>
        </p:nvSpPr>
        <p:spPr>
          <a:xfrm>
            <a:off x="1174219" y="861828"/>
            <a:ext cx="3195280" cy="36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Request:</a:t>
            </a:r>
            <a:endParaRPr lang="en-US" sz="1900" dirty="0"/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35DE6E39-DD12-5A75-918A-F42060EB6948}"/>
              </a:ext>
            </a:extLst>
          </p:cNvPr>
          <p:cNvSpPr/>
          <p:nvPr/>
        </p:nvSpPr>
        <p:spPr>
          <a:xfrm>
            <a:off x="2223807" y="824266"/>
            <a:ext cx="11648604" cy="9259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000" dirty="0"/>
              <a:t>Provide a report with all the unique product counts for each segment and sort them in descending order of product counts. The final output contains 2 fields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2000" dirty="0"/>
              <a:t> segment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2000" dirty="0"/>
              <a:t> </a:t>
            </a:r>
            <a:r>
              <a:rPr lang="en-US" sz="2000" dirty="0" err="1"/>
              <a:t>product_count</a:t>
            </a:r>
            <a:endParaRPr lang="en-US" sz="19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D87501-7F47-13C8-5789-96A4D24BFFA0}"/>
              </a:ext>
            </a:extLst>
          </p:cNvPr>
          <p:cNvSpPr txBox="1"/>
          <p:nvPr/>
        </p:nvSpPr>
        <p:spPr>
          <a:xfrm>
            <a:off x="1946039" y="6119823"/>
            <a:ext cx="7315200" cy="441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sz="1800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Top Segment Noteboo</a:t>
            </a:r>
            <a:r>
              <a:rPr lang="en-US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 with </a:t>
            </a:r>
            <a:r>
              <a:rPr lang="en-US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129 </a:t>
            </a:r>
            <a:r>
              <a:rPr lang="en-US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Products</a:t>
            </a:r>
            <a:endParaRPr lang="en-US" sz="1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7F31DD-A481-E2C6-F5CA-F1201236F301}"/>
              </a:ext>
            </a:extLst>
          </p:cNvPr>
          <p:cNvSpPr txBox="1"/>
          <p:nvPr/>
        </p:nvSpPr>
        <p:spPr>
          <a:xfrm>
            <a:off x="1946039" y="6838856"/>
            <a:ext cx="7315200" cy="441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Last</a:t>
            </a:r>
            <a:r>
              <a:rPr lang="en-US" sz="1800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Segment Networking </a:t>
            </a:r>
            <a:r>
              <a:rPr lang="en-US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with</a:t>
            </a:r>
            <a:r>
              <a:rPr lang="en-US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9 </a:t>
            </a:r>
            <a:r>
              <a:rPr lang="en-US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Products</a:t>
            </a:r>
            <a:endParaRPr lang="en-US" sz="18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C3F9DB0-6468-9297-B390-3A36CA8AA18E}"/>
              </a:ext>
            </a:extLst>
          </p:cNvPr>
          <p:cNvSpPr/>
          <p:nvPr/>
        </p:nvSpPr>
        <p:spPr>
          <a:xfrm>
            <a:off x="1745554" y="7004547"/>
            <a:ext cx="93791" cy="165691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B131C71-8CE2-E193-FF79-1C8C9516E24D}"/>
              </a:ext>
            </a:extLst>
          </p:cNvPr>
          <p:cNvSpPr/>
          <p:nvPr/>
        </p:nvSpPr>
        <p:spPr>
          <a:xfrm>
            <a:off x="1745555" y="6268842"/>
            <a:ext cx="93791" cy="165691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07B1C5-4CD0-537D-926C-FF1A59DFE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9722" y="2675168"/>
            <a:ext cx="4934639" cy="3496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FE7EF3-2CFF-5749-DC53-A02B9539F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3807" y="3107193"/>
            <a:ext cx="3308684" cy="260355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55B35A3-5F4E-0457-F74A-77290B59D2EE}"/>
              </a:ext>
            </a:extLst>
          </p:cNvPr>
          <p:cNvSpPr/>
          <p:nvPr/>
        </p:nvSpPr>
        <p:spPr>
          <a:xfrm>
            <a:off x="5859379" y="3948711"/>
            <a:ext cx="1245901" cy="55777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007346"/>
      </p:ext>
    </p:extLst>
  </p:cSld>
  <p:clrMapOvr>
    <a:masterClrMapping/>
  </p:clrMapOvr>
  <p:transition spd="med" advClick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  <p:bldP spid="17" grpId="0" animBg="1"/>
      <p:bldP spid="29" grpId="0"/>
      <p:bldP spid="31" grpId="0"/>
      <p:bldP spid="32" grpId="0" animBg="1"/>
      <p:bldP spid="33" grpId="0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996</Words>
  <Application>Microsoft Office PowerPoint</Application>
  <PresentationFormat>Custom</PresentationFormat>
  <Paragraphs>132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Open Sans</vt:lpstr>
      <vt:lpstr>Century</vt:lpstr>
      <vt:lpstr>Arial</vt:lpstr>
      <vt:lpstr>Merriweather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VADLAMUDI ARUN KUMAR</cp:lastModifiedBy>
  <cp:revision>38</cp:revision>
  <dcterms:created xsi:type="dcterms:W3CDTF">2024-09-08T06:40:35Z</dcterms:created>
  <dcterms:modified xsi:type="dcterms:W3CDTF">2024-09-21T11:03:15Z</dcterms:modified>
</cp:coreProperties>
</file>